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8" r:id="rId3"/>
    <p:sldMasterId id="2147483698" r:id="rId4"/>
  </p:sldMasterIdLst>
  <p:notesMasterIdLst>
    <p:notesMasterId r:id="rId42"/>
  </p:notesMasterIdLst>
  <p:sldIdLst>
    <p:sldId id="256" r:id="rId5"/>
    <p:sldId id="356" r:id="rId6"/>
    <p:sldId id="260" r:id="rId7"/>
    <p:sldId id="261" r:id="rId8"/>
    <p:sldId id="298" r:id="rId9"/>
    <p:sldId id="276" r:id="rId10"/>
    <p:sldId id="304" r:id="rId11"/>
    <p:sldId id="303" r:id="rId12"/>
    <p:sldId id="302" r:id="rId13"/>
    <p:sldId id="308" r:id="rId14"/>
    <p:sldId id="345" r:id="rId15"/>
    <p:sldId id="321" r:id="rId16"/>
    <p:sldId id="335" r:id="rId17"/>
    <p:sldId id="336" r:id="rId18"/>
    <p:sldId id="337" r:id="rId19"/>
    <p:sldId id="347" r:id="rId20"/>
    <p:sldId id="339" r:id="rId21"/>
    <p:sldId id="348" r:id="rId22"/>
    <p:sldId id="263" r:id="rId23"/>
    <p:sldId id="355" r:id="rId24"/>
    <p:sldId id="369" r:id="rId25"/>
    <p:sldId id="315" r:id="rId26"/>
    <p:sldId id="354" r:id="rId27"/>
    <p:sldId id="306" r:id="rId28"/>
    <p:sldId id="329" r:id="rId29"/>
    <p:sldId id="372" r:id="rId30"/>
    <p:sldId id="377" r:id="rId31"/>
    <p:sldId id="376" r:id="rId32"/>
    <p:sldId id="373" r:id="rId33"/>
    <p:sldId id="378" r:id="rId34"/>
    <p:sldId id="375" r:id="rId35"/>
    <p:sldId id="370" r:id="rId36"/>
    <p:sldId id="379" r:id="rId37"/>
    <p:sldId id="380" r:id="rId38"/>
    <p:sldId id="358" r:id="rId39"/>
    <p:sldId id="368" r:id="rId40"/>
    <p:sldId id="34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A64C9-E671-43EF-B5AC-E715D2BAAB5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B21CDE-8573-460B-8564-DDF64314D6D4}">
      <dgm:prSet/>
      <dgm:spPr/>
      <dgm:t>
        <a:bodyPr/>
        <a:lstStyle/>
        <a:p>
          <a:r>
            <a:rPr lang="en-US"/>
            <a:t>Conduct an in-depth analysis of data used within the current allocation methodology</a:t>
          </a:r>
        </a:p>
      </dgm:t>
    </dgm:pt>
    <dgm:pt modelId="{D451AA8A-17F6-43A2-9605-0DE42BE31C73}" type="parTrans" cxnId="{91A2781C-D993-42CD-99F0-6C6ABDEBF1F4}">
      <dgm:prSet/>
      <dgm:spPr/>
      <dgm:t>
        <a:bodyPr/>
        <a:lstStyle/>
        <a:p>
          <a:endParaRPr lang="en-US"/>
        </a:p>
      </dgm:t>
    </dgm:pt>
    <dgm:pt modelId="{DC325F77-1449-4C77-A946-8111D5FB3C6A}" type="sibTrans" cxnId="{91A2781C-D993-42CD-99F0-6C6ABDEBF1F4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E5C9E911-C98E-4754-BCF2-1E48A56FEDF0}">
      <dgm:prSet/>
      <dgm:spPr/>
      <dgm:t>
        <a:bodyPr/>
        <a:lstStyle/>
        <a:p>
          <a:r>
            <a:rPr lang="en-US"/>
            <a:t>Facilitate stakeholder workshops to gather input on funding models for future consideration</a:t>
          </a:r>
        </a:p>
      </dgm:t>
    </dgm:pt>
    <dgm:pt modelId="{5DA62301-236E-477A-9707-42B229CADD12}" type="parTrans" cxnId="{051A521F-D588-4B99-B9DD-712D2B03CC6D}">
      <dgm:prSet/>
      <dgm:spPr/>
      <dgm:t>
        <a:bodyPr/>
        <a:lstStyle/>
        <a:p>
          <a:endParaRPr lang="en-US"/>
        </a:p>
      </dgm:t>
    </dgm:pt>
    <dgm:pt modelId="{19DEBBD9-5377-4223-8932-B9E62C4DE336}" type="sibTrans" cxnId="{051A521F-D588-4B99-B9DD-712D2B03CC6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D4F12F7-363E-4177-B75E-3A9B8713EBCA}">
      <dgm:prSet/>
      <dgm:spPr/>
      <dgm:t>
        <a:bodyPr/>
        <a:lstStyle/>
        <a:p>
          <a:r>
            <a:rPr lang="en-US"/>
            <a:t>Develop a final report that recommends changes to the funding methodology to be implemented in rule by July 1, 2021. </a:t>
          </a:r>
        </a:p>
      </dgm:t>
    </dgm:pt>
    <dgm:pt modelId="{ABA75729-ED49-46B6-A297-C16CEC43E79D}" type="parTrans" cxnId="{256C637F-8776-4991-AF88-A46CAC748827}">
      <dgm:prSet/>
      <dgm:spPr/>
      <dgm:t>
        <a:bodyPr/>
        <a:lstStyle/>
        <a:p>
          <a:endParaRPr lang="en-US"/>
        </a:p>
      </dgm:t>
    </dgm:pt>
    <dgm:pt modelId="{2CBCC9D7-7F30-4300-BAD3-90F815EBCFDE}" type="sibTrans" cxnId="{256C637F-8776-4991-AF88-A46CAC74882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191FA3A-0C3C-40F3-8882-03ED6CA3DD57}" type="pres">
      <dgm:prSet presAssocID="{9ECA64C9-E671-43EF-B5AC-E715D2BAAB50}" presName="Name0" presStyleCnt="0">
        <dgm:presLayoutVars>
          <dgm:animLvl val="lvl"/>
          <dgm:resizeHandles val="exact"/>
        </dgm:presLayoutVars>
      </dgm:prSet>
      <dgm:spPr/>
    </dgm:pt>
    <dgm:pt modelId="{F45E025F-D938-494C-AFEA-5EAAE55C312A}" type="pres">
      <dgm:prSet presAssocID="{F0B21CDE-8573-460B-8564-DDF64314D6D4}" presName="compositeNode" presStyleCnt="0">
        <dgm:presLayoutVars>
          <dgm:bulletEnabled val="1"/>
        </dgm:presLayoutVars>
      </dgm:prSet>
      <dgm:spPr/>
    </dgm:pt>
    <dgm:pt modelId="{68FEC45E-149E-4B6B-BDE2-B14176EC97CD}" type="pres">
      <dgm:prSet presAssocID="{F0B21CDE-8573-460B-8564-DDF64314D6D4}" presName="bgRect" presStyleLbl="alignNode1" presStyleIdx="0" presStyleCnt="3"/>
      <dgm:spPr/>
    </dgm:pt>
    <dgm:pt modelId="{F0BB44DF-8450-40B1-ADF7-30F361A0B9CC}" type="pres">
      <dgm:prSet presAssocID="{DC325F77-1449-4C77-A946-8111D5FB3C6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EB2AA43-B082-44D9-89C6-65DF95E6D127}" type="pres">
      <dgm:prSet presAssocID="{F0B21CDE-8573-460B-8564-DDF64314D6D4}" presName="nodeRect" presStyleLbl="alignNode1" presStyleIdx="0" presStyleCnt="3">
        <dgm:presLayoutVars>
          <dgm:bulletEnabled val="1"/>
        </dgm:presLayoutVars>
      </dgm:prSet>
      <dgm:spPr/>
    </dgm:pt>
    <dgm:pt modelId="{7A8565C0-8E67-4855-BFCF-A209D172462E}" type="pres">
      <dgm:prSet presAssocID="{DC325F77-1449-4C77-A946-8111D5FB3C6A}" presName="sibTrans" presStyleCnt="0"/>
      <dgm:spPr/>
    </dgm:pt>
    <dgm:pt modelId="{00F05C99-B51C-4958-8152-ED9339BB45DC}" type="pres">
      <dgm:prSet presAssocID="{E5C9E911-C98E-4754-BCF2-1E48A56FEDF0}" presName="compositeNode" presStyleCnt="0">
        <dgm:presLayoutVars>
          <dgm:bulletEnabled val="1"/>
        </dgm:presLayoutVars>
      </dgm:prSet>
      <dgm:spPr/>
    </dgm:pt>
    <dgm:pt modelId="{DD7B9102-7BB0-4EE7-97FA-801A8465C6E6}" type="pres">
      <dgm:prSet presAssocID="{E5C9E911-C98E-4754-BCF2-1E48A56FEDF0}" presName="bgRect" presStyleLbl="alignNode1" presStyleIdx="1" presStyleCnt="3"/>
      <dgm:spPr/>
    </dgm:pt>
    <dgm:pt modelId="{CB119DA8-AB4A-44C0-AA98-5B5A22639F48}" type="pres">
      <dgm:prSet presAssocID="{19DEBBD9-5377-4223-8932-B9E62C4DE33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86AC807-1A10-43AC-9326-22CB698068DB}" type="pres">
      <dgm:prSet presAssocID="{E5C9E911-C98E-4754-BCF2-1E48A56FEDF0}" presName="nodeRect" presStyleLbl="alignNode1" presStyleIdx="1" presStyleCnt="3">
        <dgm:presLayoutVars>
          <dgm:bulletEnabled val="1"/>
        </dgm:presLayoutVars>
      </dgm:prSet>
      <dgm:spPr/>
    </dgm:pt>
    <dgm:pt modelId="{2B7D5744-51E4-4971-8636-A139A4A15086}" type="pres">
      <dgm:prSet presAssocID="{19DEBBD9-5377-4223-8932-B9E62C4DE336}" presName="sibTrans" presStyleCnt="0"/>
      <dgm:spPr/>
    </dgm:pt>
    <dgm:pt modelId="{7B7EDD5F-6670-45EB-9DCB-2F6CF9E173CC}" type="pres">
      <dgm:prSet presAssocID="{2D4F12F7-363E-4177-B75E-3A9B8713EBCA}" presName="compositeNode" presStyleCnt="0">
        <dgm:presLayoutVars>
          <dgm:bulletEnabled val="1"/>
        </dgm:presLayoutVars>
      </dgm:prSet>
      <dgm:spPr/>
    </dgm:pt>
    <dgm:pt modelId="{ADC04CA4-8C6B-4D8D-98BA-CF87E7D48E13}" type="pres">
      <dgm:prSet presAssocID="{2D4F12F7-363E-4177-B75E-3A9B8713EBCA}" presName="bgRect" presStyleLbl="alignNode1" presStyleIdx="2" presStyleCnt="3"/>
      <dgm:spPr/>
    </dgm:pt>
    <dgm:pt modelId="{1980A5A0-0580-4B71-BD97-3DA4EF617896}" type="pres">
      <dgm:prSet presAssocID="{2CBCC9D7-7F30-4300-BAD3-90F815EBCFD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89D33D5-7C30-4E9C-91C8-CFC952CC2135}" type="pres">
      <dgm:prSet presAssocID="{2D4F12F7-363E-4177-B75E-3A9B8713EBC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370011C-FF50-43B6-90B3-A18985B5777F}" type="presOf" srcId="{9ECA64C9-E671-43EF-B5AC-E715D2BAAB50}" destId="{B191FA3A-0C3C-40F3-8882-03ED6CA3DD57}" srcOrd="0" destOrd="0" presId="urn:microsoft.com/office/officeart/2016/7/layout/LinearBlockProcessNumbered"/>
    <dgm:cxn modelId="{91A2781C-D993-42CD-99F0-6C6ABDEBF1F4}" srcId="{9ECA64C9-E671-43EF-B5AC-E715D2BAAB50}" destId="{F0B21CDE-8573-460B-8564-DDF64314D6D4}" srcOrd="0" destOrd="0" parTransId="{D451AA8A-17F6-43A2-9605-0DE42BE31C73}" sibTransId="{DC325F77-1449-4C77-A946-8111D5FB3C6A}"/>
    <dgm:cxn modelId="{051A521F-D588-4B99-B9DD-712D2B03CC6D}" srcId="{9ECA64C9-E671-43EF-B5AC-E715D2BAAB50}" destId="{E5C9E911-C98E-4754-BCF2-1E48A56FEDF0}" srcOrd="1" destOrd="0" parTransId="{5DA62301-236E-477A-9707-42B229CADD12}" sibTransId="{19DEBBD9-5377-4223-8932-B9E62C4DE336}"/>
    <dgm:cxn modelId="{43890E38-999F-4883-9BD0-D9ADCDEC2FBC}" type="presOf" srcId="{E5C9E911-C98E-4754-BCF2-1E48A56FEDF0}" destId="{DD7B9102-7BB0-4EE7-97FA-801A8465C6E6}" srcOrd="0" destOrd="0" presId="urn:microsoft.com/office/officeart/2016/7/layout/LinearBlockProcessNumbered"/>
    <dgm:cxn modelId="{0EA4626A-4215-4615-AD72-BFB02F237AD6}" type="presOf" srcId="{E5C9E911-C98E-4754-BCF2-1E48A56FEDF0}" destId="{786AC807-1A10-43AC-9326-22CB698068DB}" srcOrd="1" destOrd="0" presId="urn:microsoft.com/office/officeart/2016/7/layout/LinearBlockProcessNumbered"/>
    <dgm:cxn modelId="{781D1A75-9092-4F63-BA0A-774D5193E5A5}" type="presOf" srcId="{F0B21CDE-8573-460B-8564-DDF64314D6D4}" destId="{BEB2AA43-B082-44D9-89C6-65DF95E6D127}" srcOrd="1" destOrd="0" presId="urn:microsoft.com/office/officeart/2016/7/layout/LinearBlockProcessNumbered"/>
    <dgm:cxn modelId="{BEF9AA75-146C-4687-8D97-5292777D9D2B}" type="presOf" srcId="{2D4F12F7-363E-4177-B75E-3A9B8713EBCA}" destId="{B89D33D5-7C30-4E9C-91C8-CFC952CC2135}" srcOrd="1" destOrd="0" presId="urn:microsoft.com/office/officeart/2016/7/layout/LinearBlockProcessNumbered"/>
    <dgm:cxn modelId="{256C637F-8776-4991-AF88-A46CAC748827}" srcId="{9ECA64C9-E671-43EF-B5AC-E715D2BAAB50}" destId="{2D4F12F7-363E-4177-B75E-3A9B8713EBCA}" srcOrd="2" destOrd="0" parTransId="{ABA75729-ED49-46B6-A297-C16CEC43E79D}" sibTransId="{2CBCC9D7-7F30-4300-BAD3-90F815EBCFDE}"/>
    <dgm:cxn modelId="{F16B73A3-54C9-4EA5-94B5-C05B0991EB2E}" type="presOf" srcId="{2CBCC9D7-7F30-4300-BAD3-90F815EBCFDE}" destId="{1980A5A0-0580-4B71-BD97-3DA4EF617896}" srcOrd="0" destOrd="0" presId="urn:microsoft.com/office/officeart/2016/7/layout/LinearBlockProcessNumbered"/>
    <dgm:cxn modelId="{601D43D2-D308-418A-852B-D171975AF931}" type="presOf" srcId="{DC325F77-1449-4C77-A946-8111D5FB3C6A}" destId="{F0BB44DF-8450-40B1-ADF7-30F361A0B9CC}" srcOrd="0" destOrd="0" presId="urn:microsoft.com/office/officeart/2016/7/layout/LinearBlockProcessNumbered"/>
    <dgm:cxn modelId="{19DC61D7-CCB1-497E-A1D9-DA6F4F28A6EF}" type="presOf" srcId="{F0B21CDE-8573-460B-8564-DDF64314D6D4}" destId="{68FEC45E-149E-4B6B-BDE2-B14176EC97CD}" srcOrd="0" destOrd="0" presId="urn:microsoft.com/office/officeart/2016/7/layout/LinearBlockProcessNumbered"/>
    <dgm:cxn modelId="{F86674DB-1A62-402A-846C-6AD1744FE3E4}" type="presOf" srcId="{19DEBBD9-5377-4223-8932-B9E62C4DE336}" destId="{CB119DA8-AB4A-44C0-AA98-5B5A22639F48}" srcOrd="0" destOrd="0" presId="urn:microsoft.com/office/officeart/2016/7/layout/LinearBlockProcessNumbered"/>
    <dgm:cxn modelId="{C6FD5CF9-B7EF-4150-85C9-5412EAB7F98B}" type="presOf" srcId="{2D4F12F7-363E-4177-B75E-3A9B8713EBCA}" destId="{ADC04CA4-8C6B-4D8D-98BA-CF87E7D48E13}" srcOrd="0" destOrd="0" presId="urn:microsoft.com/office/officeart/2016/7/layout/LinearBlockProcessNumbered"/>
    <dgm:cxn modelId="{6829ECE0-C082-4E9A-8BCD-D74E76E64CF3}" type="presParOf" srcId="{B191FA3A-0C3C-40F3-8882-03ED6CA3DD57}" destId="{F45E025F-D938-494C-AFEA-5EAAE55C312A}" srcOrd="0" destOrd="0" presId="urn:microsoft.com/office/officeart/2016/7/layout/LinearBlockProcessNumbered"/>
    <dgm:cxn modelId="{E40F0327-502D-461A-A46D-20DF1FD7901B}" type="presParOf" srcId="{F45E025F-D938-494C-AFEA-5EAAE55C312A}" destId="{68FEC45E-149E-4B6B-BDE2-B14176EC97CD}" srcOrd="0" destOrd="0" presId="urn:microsoft.com/office/officeart/2016/7/layout/LinearBlockProcessNumbered"/>
    <dgm:cxn modelId="{776CB700-56BB-4FCA-857A-35FAAF1A1BC6}" type="presParOf" srcId="{F45E025F-D938-494C-AFEA-5EAAE55C312A}" destId="{F0BB44DF-8450-40B1-ADF7-30F361A0B9CC}" srcOrd="1" destOrd="0" presId="urn:microsoft.com/office/officeart/2016/7/layout/LinearBlockProcessNumbered"/>
    <dgm:cxn modelId="{4709A678-2D47-4FD7-AD72-AF0C30741983}" type="presParOf" srcId="{F45E025F-D938-494C-AFEA-5EAAE55C312A}" destId="{BEB2AA43-B082-44D9-89C6-65DF95E6D127}" srcOrd="2" destOrd="0" presId="urn:microsoft.com/office/officeart/2016/7/layout/LinearBlockProcessNumbered"/>
    <dgm:cxn modelId="{7F888517-3BFD-4B79-9089-C6736EADC0D8}" type="presParOf" srcId="{B191FA3A-0C3C-40F3-8882-03ED6CA3DD57}" destId="{7A8565C0-8E67-4855-BFCF-A209D172462E}" srcOrd="1" destOrd="0" presId="urn:microsoft.com/office/officeart/2016/7/layout/LinearBlockProcessNumbered"/>
    <dgm:cxn modelId="{AAD72195-42E8-452C-8758-E35512EED35C}" type="presParOf" srcId="{B191FA3A-0C3C-40F3-8882-03ED6CA3DD57}" destId="{00F05C99-B51C-4958-8152-ED9339BB45DC}" srcOrd="2" destOrd="0" presId="urn:microsoft.com/office/officeart/2016/7/layout/LinearBlockProcessNumbered"/>
    <dgm:cxn modelId="{28FFD47B-3679-4C71-885F-88E89319A2F9}" type="presParOf" srcId="{00F05C99-B51C-4958-8152-ED9339BB45DC}" destId="{DD7B9102-7BB0-4EE7-97FA-801A8465C6E6}" srcOrd="0" destOrd="0" presId="urn:microsoft.com/office/officeart/2016/7/layout/LinearBlockProcessNumbered"/>
    <dgm:cxn modelId="{7DB2A3AA-F331-4A3E-8131-8DF7F33C3D5A}" type="presParOf" srcId="{00F05C99-B51C-4958-8152-ED9339BB45DC}" destId="{CB119DA8-AB4A-44C0-AA98-5B5A22639F48}" srcOrd="1" destOrd="0" presId="urn:microsoft.com/office/officeart/2016/7/layout/LinearBlockProcessNumbered"/>
    <dgm:cxn modelId="{80404BA6-F73E-4BA7-B1D8-28880DBF5EE1}" type="presParOf" srcId="{00F05C99-B51C-4958-8152-ED9339BB45DC}" destId="{786AC807-1A10-43AC-9326-22CB698068DB}" srcOrd="2" destOrd="0" presId="urn:microsoft.com/office/officeart/2016/7/layout/LinearBlockProcessNumbered"/>
    <dgm:cxn modelId="{2012A436-600C-490F-8E75-E44380E66A14}" type="presParOf" srcId="{B191FA3A-0C3C-40F3-8882-03ED6CA3DD57}" destId="{2B7D5744-51E4-4971-8636-A139A4A15086}" srcOrd="3" destOrd="0" presId="urn:microsoft.com/office/officeart/2016/7/layout/LinearBlockProcessNumbered"/>
    <dgm:cxn modelId="{02ED1BF9-6D49-4B42-8C9E-A044EC81B776}" type="presParOf" srcId="{B191FA3A-0C3C-40F3-8882-03ED6CA3DD57}" destId="{7B7EDD5F-6670-45EB-9DCB-2F6CF9E173CC}" srcOrd="4" destOrd="0" presId="urn:microsoft.com/office/officeart/2016/7/layout/LinearBlockProcessNumbered"/>
    <dgm:cxn modelId="{8671639B-8B1C-47DA-915C-DC4ACF4921A0}" type="presParOf" srcId="{7B7EDD5F-6670-45EB-9DCB-2F6CF9E173CC}" destId="{ADC04CA4-8C6B-4D8D-98BA-CF87E7D48E13}" srcOrd="0" destOrd="0" presId="urn:microsoft.com/office/officeart/2016/7/layout/LinearBlockProcessNumbered"/>
    <dgm:cxn modelId="{36A27C7D-0655-4973-ADBC-0F7C49455467}" type="presParOf" srcId="{7B7EDD5F-6670-45EB-9DCB-2F6CF9E173CC}" destId="{1980A5A0-0580-4B71-BD97-3DA4EF617896}" srcOrd="1" destOrd="0" presId="urn:microsoft.com/office/officeart/2016/7/layout/LinearBlockProcessNumbered"/>
    <dgm:cxn modelId="{D4AE7DB1-FC01-4A3A-A4C4-17C151EB3912}" type="presParOf" srcId="{7B7EDD5F-6670-45EB-9DCB-2F6CF9E173CC}" destId="{B89D33D5-7C30-4E9C-91C8-CFC952CC213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B76694-14D5-4F01-9E0B-7D62F3DFBE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0D1C588-2BD0-4F54-A071-32C665F47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Access</a:t>
          </a:r>
        </a:p>
      </dgm:t>
    </dgm:pt>
    <dgm:pt modelId="{3739073F-CE84-4008-AB74-0B82457D8A59}" type="parTrans" cxnId="{B7BCA5A2-176A-4F53-98D1-241CF3CD752B}">
      <dgm:prSet/>
      <dgm:spPr/>
      <dgm:t>
        <a:bodyPr/>
        <a:lstStyle/>
        <a:p>
          <a:endParaRPr lang="en-US"/>
        </a:p>
      </dgm:t>
    </dgm:pt>
    <dgm:pt modelId="{5DF5874C-5561-40EE-B48F-BC1D5E1E47BF}" type="sibTrans" cxnId="{B7BCA5A2-176A-4F53-98D1-241CF3CD752B}">
      <dgm:prSet/>
      <dgm:spPr/>
      <dgm:t>
        <a:bodyPr/>
        <a:lstStyle/>
        <a:p>
          <a:endParaRPr lang="en-US"/>
        </a:p>
      </dgm:t>
    </dgm:pt>
    <dgm:pt modelId="{DDA2F5BB-FD7C-42E6-B37F-530B324AF1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Floridians who are transportation disadvantaged have access to community</a:t>
          </a:r>
        </a:p>
      </dgm:t>
    </dgm:pt>
    <dgm:pt modelId="{B21731B9-4E5C-4ACD-B240-9ABDC813DA56}" type="parTrans" cxnId="{5ACEB31D-3789-4910-A677-B3067CCF12FB}">
      <dgm:prSet/>
      <dgm:spPr/>
      <dgm:t>
        <a:bodyPr/>
        <a:lstStyle/>
        <a:p>
          <a:endParaRPr lang="en-US"/>
        </a:p>
      </dgm:t>
    </dgm:pt>
    <dgm:pt modelId="{45399A27-C9C6-45C8-9930-DA39C8271473}" type="sibTrans" cxnId="{5ACEB31D-3789-4910-A677-B3067CCF12FB}">
      <dgm:prSet/>
      <dgm:spPr/>
      <dgm:t>
        <a:bodyPr/>
        <a:lstStyle/>
        <a:p>
          <a:endParaRPr lang="en-US"/>
        </a:p>
      </dgm:t>
    </dgm:pt>
    <dgm:pt modelId="{4B714205-D3D5-4045-8FEB-811DB5F81A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Innovation</a:t>
          </a:r>
        </a:p>
      </dgm:t>
    </dgm:pt>
    <dgm:pt modelId="{CCDEDF62-853B-4D4B-9826-ABE223926409}" type="parTrans" cxnId="{8E0B4E45-01E4-4907-9D57-38087C9BA07F}">
      <dgm:prSet/>
      <dgm:spPr/>
      <dgm:t>
        <a:bodyPr/>
        <a:lstStyle/>
        <a:p>
          <a:endParaRPr lang="en-US"/>
        </a:p>
      </dgm:t>
    </dgm:pt>
    <dgm:pt modelId="{F155E389-C22E-400A-BD84-4C926C5CE623}" type="sibTrans" cxnId="{8E0B4E45-01E4-4907-9D57-38087C9BA07F}">
      <dgm:prSet/>
      <dgm:spPr/>
      <dgm:t>
        <a:bodyPr/>
        <a:lstStyle/>
        <a:p>
          <a:endParaRPr lang="en-US"/>
        </a:p>
      </dgm:t>
    </dgm:pt>
    <dgm:pt modelId="{11938FD6-CC31-49E3-8616-F901956375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Allow local systems to test and apply new ideas to services.</a:t>
          </a:r>
        </a:p>
      </dgm:t>
    </dgm:pt>
    <dgm:pt modelId="{48ECE6DA-080D-4666-A801-03138CDB3D7B}" type="parTrans" cxnId="{1F56F9CD-3E09-435A-B73A-3ECE73061BE2}">
      <dgm:prSet/>
      <dgm:spPr/>
      <dgm:t>
        <a:bodyPr/>
        <a:lstStyle/>
        <a:p>
          <a:endParaRPr lang="en-US"/>
        </a:p>
      </dgm:t>
    </dgm:pt>
    <dgm:pt modelId="{963E5D95-2E12-4E48-AA16-8F91D96052B0}" type="sibTrans" cxnId="{1F56F9CD-3E09-435A-B73A-3ECE73061BE2}">
      <dgm:prSet/>
      <dgm:spPr/>
      <dgm:t>
        <a:bodyPr/>
        <a:lstStyle/>
        <a:p>
          <a:endParaRPr lang="en-US"/>
        </a:p>
      </dgm:t>
    </dgm:pt>
    <dgm:pt modelId="{9469B2A1-5F56-4D4C-A45B-6079889DF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Coordination</a:t>
          </a:r>
        </a:p>
      </dgm:t>
    </dgm:pt>
    <dgm:pt modelId="{1B3E78FE-37FE-44ED-892A-01648DCBF9C5}" type="parTrans" cxnId="{F76C23F7-085C-4654-BFB1-9A1B69804771}">
      <dgm:prSet/>
      <dgm:spPr/>
      <dgm:t>
        <a:bodyPr/>
        <a:lstStyle/>
        <a:p>
          <a:endParaRPr lang="en-US"/>
        </a:p>
      </dgm:t>
    </dgm:pt>
    <dgm:pt modelId="{29CA5888-E994-4524-91BE-B09967792067}" type="sibTrans" cxnId="{F76C23F7-085C-4654-BFB1-9A1B69804771}">
      <dgm:prSet/>
      <dgm:spPr/>
      <dgm:t>
        <a:bodyPr/>
        <a:lstStyle/>
        <a:p>
          <a:endParaRPr lang="en-US"/>
        </a:p>
      </dgm:t>
    </dgm:pt>
    <dgm:pt modelId="{974F186A-7F32-472A-934A-93B9F2FF40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Promote cost-effective delivery of TD services.</a:t>
          </a:r>
        </a:p>
      </dgm:t>
    </dgm:pt>
    <dgm:pt modelId="{267501AF-222B-4F16-B060-238953324B87}" type="parTrans" cxnId="{29DD8577-18BA-41C6-A90B-99A4CB5B9991}">
      <dgm:prSet/>
      <dgm:spPr/>
      <dgm:t>
        <a:bodyPr/>
        <a:lstStyle/>
        <a:p>
          <a:endParaRPr lang="en-US"/>
        </a:p>
      </dgm:t>
    </dgm:pt>
    <dgm:pt modelId="{1A0F6ED4-CF55-4805-8435-0A143F1B902F}" type="sibTrans" cxnId="{29DD8577-18BA-41C6-A90B-99A4CB5B9991}">
      <dgm:prSet/>
      <dgm:spPr/>
      <dgm:t>
        <a:bodyPr/>
        <a:lstStyle/>
        <a:p>
          <a:endParaRPr lang="en-US"/>
        </a:p>
      </dgm:t>
    </dgm:pt>
    <dgm:pt modelId="{E0A733A0-4B04-4400-B62C-0206DC9C5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Accountability</a:t>
          </a:r>
        </a:p>
      </dgm:t>
    </dgm:pt>
    <dgm:pt modelId="{EC406E59-9D05-41B2-8C69-06A8600475EF}" type="parTrans" cxnId="{34B7DD53-4A9A-4F97-96D3-46D306932521}">
      <dgm:prSet/>
      <dgm:spPr/>
      <dgm:t>
        <a:bodyPr/>
        <a:lstStyle/>
        <a:p>
          <a:endParaRPr lang="en-US"/>
        </a:p>
      </dgm:t>
    </dgm:pt>
    <dgm:pt modelId="{02CC0596-EAB5-49E0-9010-F6EF59E0EAB3}" type="sibTrans" cxnId="{34B7DD53-4A9A-4F97-96D3-46D306932521}">
      <dgm:prSet/>
      <dgm:spPr/>
      <dgm:t>
        <a:bodyPr/>
        <a:lstStyle/>
        <a:p>
          <a:endParaRPr lang="en-US"/>
        </a:p>
      </dgm:t>
    </dgm:pt>
    <dgm:pt modelId="{24482DED-2A8D-4FC4-8231-2649B1B7CA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state taxpayer funding is being spent for its intended purpose.</a:t>
          </a:r>
        </a:p>
      </dgm:t>
    </dgm:pt>
    <dgm:pt modelId="{E63F2F7B-F247-4FD6-92A1-C5EEDDAA8E5D}" type="parTrans" cxnId="{59E8114C-5F6B-43BB-B71C-9A4A2E3E3F3A}">
      <dgm:prSet/>
      <dgm:spPr/>
      <dgm:t>
        <a:bodyPr/>
        <a:lstStyle/>
        <a:p>
          <a:endParaRPr lang="en-US"/>
        </a:p>
      </dgm:t>
    </dgm:pt>
    <dgm:pt modelId="{B9C3E413-4436-4335-BA56-3B3D81894F18}" type="sibTrans" cxnId="{59E8114C-5F6B-43BB-B71C-9A4A2E3E3F3A}">
      <dgm:prSet/>
      <dgm:spPr/>
      <dgm:t>
        <a:bodyPr/>
        <a:lstStyle/>
        <a:p>
          <a:endParaRPr lang="en-US"/>
        </a:p>
      </dgm:t>
    </dgm:pt>
    <dgm:pt modelId="{FF0E922B-5F41-40D8-BED1-31DFF2927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Transparency</a:t>
          </a:r>
        </a:p>
      </dgm:t>
    </dgm:pt>
    <dgm:pt modelId="{B57F56B4-054F-46DC-AADE-F889143B6B2A}" type="parTrans" cxnId="{7EC388BF-9F8E-46C3-9D01-D217D2F90B4C}">
      <dgm:prSet/>
      <dgm:spPr/>
      <dgm:t>
        <a:bodyPr/>
        <a:lstStyle/>
        <a:p>
          <a:endParaRPr lang="en-US"/>
        </a:p>
      </dgm:t>
    </dgm:pt>
    <dgm:pt modelId="{9DD1BA7B-446A-4CA3-B419-32D4DC782621}" type="sibTrans" cxnId="{7EC388BF-9F8E-46C3-9D01-D217D2F90B4C}">
      <dgm:prSet/>
      <dgm:spPr/>
      <dgm:t>
        <a:bodyPr/>
        <a:lstStyle/>
        <a:p>
          <a:endParaRPr lang="en-US"/>
        </a:p>
      </dgm:t>
    </dgm:pt>
    <dgm:pt modelId="{5D46F6D6-75AF-4B18-9783-96E4C94619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Make information available and understandable to stakeholders.</a:t>
          </a:r>
        </a:p>
      </dgm:t>
    </dgm:pt>
    <dgm:pt modelId="{01B94A63-492D-46EF-8D0F-B6F0D8F1E8D0}" type="parTrans" cxnId="{C5BB5072-35EF-4E5A-96DB-2AF59A63721F}">
      <dgm:prSet/>
      <dgm:spPr/>
      <dgm:t>
        <a:bodyPr/>
        <a:lstStyle/>
        <a:p>
          <a:endParaRPr lang="en-US"/>
        </a:p>
      </dgm:t>
    </dgm:pt>
    <dgm:pt modelId="{1D7A69AD-9649-4CDF-8B95-732C8DB3F561}" type="sibTrans" cxnId="{C5BB5072-35EF-4E5A-96DB-2AF59A63721F}">
      <dgm:prSet/>
      <dgm:spPr/>
      <dgm:t>
        <a:bodyPr/>
        <a:lstStyle/>
        <a:p>
          <a:endParaRPr lang="en-US"/>
        </a:p>
      </dgm:t>
    </dgm:pt>
    <dgm:pt modelId="{200A5086-7474-4DF7-84FB-59307E96026E}" type="pres">
      <dgm:prSet presAssocID="{C0B76694-14D5-4F01-9E0B-7D62F3DFBE4A}" presName="root" presStyleCnt="0">
        <dgm:presLayoutVars>
          <dgm:dir/>
          <dgm:resizeHandles val="exact"/>
        </dgm:presLayoutVars>
      </dgm:prSet>
      <dgm:spPr/>
    </dgm:pt>
    <dgm:pt modelId="{0EF66AB5-C0ED-4E5C-9AA2-88CB504EA014}" type="pres">
      <dgm:prSet presAssocID="{F0D1C588-2BD0-4F54-A071-32C665F47FDD}" presName="compNode" presStyleCnt="0"/>
      <dgm:spPr/>
    </dgm:pt>
    <dgm:pt modelId="{EC1A8B47-C639-4CBA-A0B4-E5AA9B5E318C}" type="pres">
      <dgm:prSet presAssocID="{F0D1C588-2BD0-4F54-A071-32C665F47FDD}" presName="bgRect" presStyleLbl="bgShp" presStyleIdx="0" presStyleCnt="5"/>
      <dgm:spPr/>
    </dgm:pt>
    <dgm:pt modelId="{C48FC47D-7B95-4274-A0BB-0DB0CF049AD8}" type="pres">
      <dgm:prSet presAssocID="{F0D1C588-2BD0-4F54-A071-32C665F47F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E864750D-EF39-4F40-A523-626E5854C276}" type="pres">
      <dgm:prSet presAssocID="{F0D1C588-2BD0-4F54-A071-32C665F47FDD}" presName="spaceRect" presStyleCnt="0"/>
      <dgm:spPr/>
    </dgm:pt>
    <dgm:pt modelId="{1BA901B4-7DE5-4211-B446-310A55F84F89}" type="pres">
      <dgm:prSet presAssocID="{F0D1C588-2BD0-4F54-A071-32C665F47FDD}" presName="parTx" presStyleLbl="revTx" presStyleIdx="0" presStyleCnt="10">
        <dgm:presLayoutVars>
          <dgm:chMax val="0"/>
          <dgm:chPref val="0"/>
        </dgm:presLayoutVars>
      </dgm:prSet>
      <dgm:spPr/>
    </dgm:pt>
    <dgm:pt modelId="{E14CA645-024F-4289-BCEC-341F3367781E}" type="pres">
      <dgm:prSet presAssocID="{F0D1C588-2BD0-4F54-A071-32C665F47FDD}" presName="desTx" presStyleLbl="revTx" presStyleIdx="1" presStyleCnt="10">
        <dgm:presLayoutVars/>
      </dgm:prSet>
      <dgm:spPr/>
    </dgm:pt>
    <dgm:pt modelId="{4A3C54BB-CB67-4CCD-B3FA-3E6F82897175}" type="pres">
      <dgm:prSet presAssocID="{5DF5874C-5561-40EE-B48F-BC1D5E1E47BF}" presName="sibTrans" presStyleCnt="0"/>
      <dgm:spPr/>
    </dgm:pt>
    <dgm:pt modelId="{EF968037-4354-4327-A634-79DF8190CD17}" type="pres">
      <dgm:prSet presAssocID="{4B714205-D3D5-4045-8FEB-811DB5F81A74}" presName="compNode" presStyleCnt="0"/>
      <dgm:spPr/>
    </dgm:pt>
    <dgm:pt modelId="{354FC6FE-F156-48DA-B88D-F469D032D4CB}" type="pres">
      <dgm:prSet presAssocID="{4B714205-D3D5-4045-8FEB-811DB5F81A74}" presName="bgRect" presStyleLbl="bgShp" presStyleIdx="1" presStyleCnt="5"/>
      <dgm:spPr/>
    </dgm:pt>
    <dgm:pt modelId="{094AB6B8-C410-4AB0-A9BE-BFED7B803EB6}" type="pres">
      <dgm:prSet presAssocID="{4B714205-D3D5-4045-8FEB-811DB5F81A7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EB532F-A879-420D-81CA-6746AF901D46}" type="pres">
      <dgm:prSet presAssocID="{4B714205-D3D5-4045-8FEB-811DB5F81A74}" presName="spaceRect" presStyleCnt="0"/>
      <dgm:spPr/>
    </dgm:pt>
    <dgm:pt modelId="{103F0BEC-7D7D-4B3B-9C32-9BDB24AB9803}" type="pres">
      <dgm:prSet presAssocID="{4B714205-D3D5-4045-8FEB-811DB5F81A74}" presName="parTx" presStyleLbl="revTx" presStyleIdx="2" presStyleCnt="10">
        <dgm:presLayoutVars>
          <dgm:chMax val="0"/>
          <dgm:chPref val="0"/>
        </dgm:presLayoutVars>
      </dgm:prSet>
      <dgm:spPr/>
    </dgm:pt>
    <dgm:pt modelId="{2BC622B3-E306-421F-BA9C-457C287B49F9}" type="pres">
      <dgm:prSet presAssocID="{4B714205-D3D5-4045-8FEB-811DB5F81A74}" presName="desTx" presStyleLbl="revTx" presStyleIdx="3" presStyleCnt="10">
        <dgm:presLayoutVars/>
      </dgm:prSet>
      <dgm:spPr/>
    </dgm:pt>
    <dgm:pt modelId="{8772240B-29E8-4B92-8695-48DC9812A9E2}" type="pres">
      <dgm:prSet presAssocID="{F155E389-C22E-400A-BD84-4C926C5CE623}" presName="sibTrans" presStyleCnt="0"/>
      <dgm:spPr/>
    </dgm:pt>
    <dgm:pt modelId="{B025479B-53F9-443B-ACCD-E9D0F8955FC9}" type="pres">
      <dgm:prSet presAssocID="{9469B2A1-5F56-4D4C-A45B-6079889DF0E5}" presName="compNode" presStyleCnt="0"/>
      <dgm:spPr/>
    </dgm:pt>
    <dgm:pt modelId="{97E8F61E-1B6A-47EC-975E-751AF0BB4168}" type="pres">
      <dgm:prSet presAssocID="{9469B2A1-5F56-4D4C-A45B-6079889DF0E5}" presName="bgRect" presStyleLbl="bgShp" presStyleIdx="2" presStyleCnt="5"/>
      <dgm:spPr/>
    </dgm:pt>
    <dgm:pt modelId="{4FEDFAA0-B4CC-4E1E-83C5-8D7C76534670}" type="pres">
      <dgm:prSet presAssocID="{9469B2A1-5F56-4D4C-A45B-6079889DF0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D471E78-51D5-4CF8-B9F7-808B5D4E8BB5}" type="pres">
      <dgm:prSet presAssocID="{9469B2A1-5F56-4D4C-A45B-6079889DF0E5}" presName="spaceRect" presStyleCnt="0"/>
      <dgm:spPr/>
    </dgm:pt>
    <dgm:pt modelId="{834A2589-99F5-4F58-B9DB-376C9A5D2CB8}" type="pres">
      <dgm:prSet presAssocID="{9469B2A1-5F56-4D4C-A45B-6079889DF0E5}" presName="parTx" presStyleLbl="revTx" presStyleIdx="4" presStyleCnt="10">
        <dgm:presLayoutVars>
          <dgm:chMax val="0"/>
          <dgm:chPref val="0"/>
        </dgm:presLayoutVars>
      </dgm:prSet>
      <dgm:spPr/>
    </dgm:pt>
    <dgm:pt modelId="{ADA4A88E-63D2-4F80-9827-1F0D066E80AC}" type="pres">
      <dgm:prSet presAssocID="{9469B2A1-5F56-4D4C-A45B-6079889DF0E5}" presName="desTx" presStyleLbl="revTx" presStyleIdx="5" presStyleCnt="10">
        <dgm:presLayoutVars/>
      </dgm:prSet>
      <dgm:spPr/>
    </dgm:pt>
    <dgm:pt modelId="{D3D43753-1F97-4267-84E6-C830225698AB}" type="pres">
      <dgm:prSet presAssocID="{29CA5888-E994-4524-91BE-B09967792067}" presName="sibTrans" presStyleCnt="0"/>
      <dgm:spPr/>
    </dgm:pt>
    <dgm:pt modelId="{D368C658-1898-4B1C-A551-0B0ECD9A85F4}" type="pres">
      <dgm:prSet presAssocID="{E0A733A0-4B04-4400-B62C-0206DC9C5282}" presName="compNode" presStyleCnt="0"/>
      <dgm:spPr/>
    </dgm:pt>
    <dgm:pt modelId="{CF493622-7261-4788-B24C-4C8BF08ED406}" type="pres">
      <dgm:prSet presAssocID="{E0A733A0-4B04-4400-B62C-0206DC9C5282}" presName="bgRect" presStyleLbl="bgShp" presStyleIdx="3" presStyleCnt="5"/>
      <dgm:spPr/>
    </dgm:pt>
    <dgm:pt modelId="{6D669B4C-9FBC-445B-8FFD-F59AF2D0C8E6}" type="pres">
      <dgm:prSet presAssocID="{E0A733A0-4B04-4400-B62C-0206DC9C52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12EE971-C82A-41C4-AE88-E6391616AA7B}" type="pres">
      <dgm:prSet presAssocID="{E0A733A0-4B04-4400-B62C-0206DC9C5282}" presName="spaceRect" presStyleCnt="0"/>
      <dgm:spPr/>
    </dgm:pt>
    <dgm:pt modelId="{60460C69-5BEA-4FFF-9874-E42A09DF57E8}" type="pres">
      <dgm:prSet presAssocID="{E0A733A0-4B04-4400-B62C-0206DC9C5282}" presName="parTx" presStyleLbl="revTx" presStyleIdx="6" presStyleCnt="10">
        <dgm:presLayoutVars>
          <dgm:chMax val="0"/>
          <dgm:chPref val="0"/>
        </dgm:presLayoutVars>
      </dgm:prSet>
      <dgm:spPr/>
    </dgm:pt>
    <dgm:pt modelId="{D0B24581-0D67-46DB-A2C5-4A5B3A38C392}" type="pres">
      <dgm:prSet presAssocID="{E0A733A0-4B04-4400-B62C-0206DC9C5282}" presName="desTx" presStyleLbl="revTx" presStyleIdx="7" presStyleCnt="10">
        <dgm:presLayoutVars/>
      </dgm:prSet>
      <dgm:spPr/>
    </dgm:pt>
    <dgm:pt modelId="{2E08CB02-FC57-4DF4-820E-BDD9F878B2ED}" type="pres">
      <dgm:prSet presAssocID="{02CC0596-EAB5-49E0-9010-F6EF59E0EAB3}" presName="sibTrans" presStyleCnt="0"/>
      <dgm:spPr/>
    </dgm:pt>
    <dgm:pt modelId="{89104380-094F-4312-AC3E-51A0F20A8D31}" type="pres">
      <dgm:prSet presAssocID="{FF0E922B-5F41-40D8-BED1-31DFF2927607}" presName="compNode" presStyleCnt="0"/>
      <dgm:spPr/>
    </dgm:pt>
    <dgm:pt modelId="{3E5ABA3E-A0CA-42DF-AD07-E01C3DEA8DCC}" type="pres">
      <dgm:prSet presAssocID="{FF0E922B-5F41-40D8-BED1-31DFF2927607}" presName="bgRect" presStyleLbl="bgShp" presStyleIdx="4" presStyleCnt="5"/>
      <dgm:spPr/>
    </dgm:pt>
    <dgm:pt modelId="{B36FB387-93DE-4605-A62D-E11F90C6759D}" type="pres">
      <dgm:prSet presAssocID="{FF0E922B-5F41-40D8-BED1-31DFF29276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7C3411D-9137-419B-AAF2-3D6F1CE45892}" type="pres">
      <dgm:prSet presAssocID="{FF0E922B-5F41-40D8-BED1-31DFF2927607}" presName="spaceRect" presStyleCnt="0"/>
      <dgm:spPr/>
    </dgm:pt>
    <dgm:pt modelId="{2343E6E5-6C98-4942-924F-593605151416}" type="pres">
      <dgm:prSet presAssocID="{FF0E922B-5F41-40D8-BED1-31DFF2927607}" presName="parTx" presStyleLbl="revTx" presStyleIdx="8" presStyleCnt="10">
        <dgm:presLayoutVars>
          <dgm:chMax val="0"/>
          <dgm:chPref val="0"/>
        </dgm:presLayoutVars>
      </dgm:prSet>
      <dgm:spPr/>
    </dgm:pt>
    <dgm:pt modelId="{8645CD24-7482-4D69-B864-D56F2150FC51}" type="pres">
      <dgm:prSet presAssocID="{FF0E922B-5F41-40D8-BED1-31DFF2927607}" presName="desTx" presStyleLbl="revTx" presStyleIdx="9" presStyleCnt="10">
        <dgm:presLayoutVars/>
      </dgm:prSet>
      <dgm:spPr/>
    </dgm:pt>
  </dgm:ptLst>
  <dgm:cxnLst>
    <dgm:cxn modelId="{6263D00A-2632-4C9F-9EE3-F8348B5C78DB}" type="presOf" srcId="{11938FD6-CC31-49E3-8616-F901956375CF}" destId="{2BC622B3-E306-421F-BA9C-457C287B49F9}" srcOrd="0" destOrd="0" presId="urn:microsoft.com/office/officeart/2018/2/layout/IconVerticalSolidList"/>
    <dgm:cxn modelId="{5ACEB31D-3789-4910-A677-B3067CCF12FB}" srcId="{F0D1C588-2BD0-4F54-A071-32C665F47FDD}" destId="{DDA2F5BB-FD7C-42E6-B37F-530B324AF11B}" srcOrd="0" destOrd="0" parTransId="{B21731B9-4E5C-4ACD-B240-9ABDC813DA56}" sibTransId="{45399A27-C9C6-45C8-9930-DA39C8271473}"/>
    <dgm:cxn modelId="{4B61C923-8688-4055-8BA8-19D54D68E194}" type="presOf" srcId="{C0B76694-14D5-4F01-9E0B-7D62F3DFBE4A}" destId="{200A5086-7474-4DF7-84FB-59307E96026E}" srcOrd="0" destOrd="0" presId="urn:microsoft.com/office/officeart/2018/2/layout/IconVerticalSolidList"/>
    <dgm:cxn modelId="{DE94322E-2B65-4469-9CCF-AC8C0C18DAE4}" type="presOf" srcId="{9469B2A1-5F56-4D4C-A45B-6079889DF0E5}" destId="{834A2589-99F5-4F58-B9DB-376C9A5D2CB8}" srcOrd="0" destOrd="0" presId="urn:microsoft.com/office/officeart/2018/2/layout/IconVerticalSolidList"/>
    <dgm:cxn modelId="{8E0B4E45-01E4-4907-9D57-38087C9BA07F}" srcId="{C0B76694-14D5-4F01-9E0B-7D62F3DFBE4A}" destId="{4B714205-D3D5-4045-8FEB-811DB5F81A74}" srcOrd="1" destOrd="0" parTransId="{CCDEDF62-853B-4D4B-9826-ABE223926409}" sibTransId="{F155E389-C22E-400A-BD84-4C926C5CE623}"/>
    <dgm:cxn modelId="{D9802667-033E-4857-B633-C78D63AB5FAA}" type="presOf" srcId="{FF0E922B-5F41-40D8-BED1-31DFF2927607}" destId="{2343E6E5-6C98-4942-924F-593605151416}" srcOrd="0" destOrd="0" presId="urn:microsoft.com/office/officeart/2018/2/layout/IconVerticalSolidList"/>
    <dgm:cxn modelId="{59E8114C-5F6B-43BB-B71C-9A4A2E3E3F3A}" srcId="{E0A733A0-4B04-4400-B62C-0206DC9C5282}" destId="{24482DED-2A8D-4FC4-8231-2649B1B7CA35}" srcOrd="0" destOrd="0" parTransId="{E63F2F7B-F247-4FD6-92A1-C5EEDDAA8E5D}" sibTransId="{B9C3E413-4436-4335-BA56-3B3D81894F18}"/>
    <dgm:cxn modelId="{C5BB5072-35EF-4E5A-96DB-2AF59A63721F}" srcId="{FF0E922B-5F41-40D8-BED1-31DFF2927607}" destId="{5D46F6D6-75AF-4B18-9783-96E4C9461948}" srcOrd="0" destOrd="0" parTransId="{01B94A63-492D-46EF-8D0F-B6F0D8F1E8D0}" sibTransId="{1D7A69AD-9649-4CDF-8B95-732C8DB3F561}"/>
    <dgm:cxn modelId="{34B7DD53-4A9A-4F97-96D3-46D306932521}" srcId="{C0B76694-14D5-4F01-9E0B-7D62F3DFBE4A}" destId="{E0A733A0-4B04-4400-B62C-0206DC9C5282}" srcOrd="3" destOrd="0" parTransId="{EC406E59-9D05-41B2-8C69-06A8600475EF}" sibTransId="{02CC0596-EAB5-49E0-9010-F6EF59E0EAB3}"/>
    <dgm:cxn modelId="{29DD8577-18BA-41C6-A90B-99A4CB5B9991}" srcId="{9469B2A1-5F56-4D4C-A45B-6079889DF0E5}" destId="{974F186A-7F32-472A-934A-93B9F2FF4001}" srcOrd="0" destOrd="0" parTransId="{267501AF-222B-4F16-B060-238953324B87}" sibTransId="{1A0F6ED4-CF55-4805-8435-0A143F1B902F}"/>
    <dgm:cxn modelId="{0A95F777-CB33-41BA-BF5F-1541FEF50981}" type="presOf" srcId="{4B714205-D3D5-4045-8FEB-811DB5F81A74}" destId="{103F0BEC-7D7D-4B3B-9C32-9BDB24AB9803}" srcOrd="0" destOrd="0" presId="urn:microsoft.com/office/officeart/2018/2/layout/IconVerticalSolidList"/>
    <dgm:cxn modelId="{85975F93-8870-4EE2-B865-F8B1C597B41C}" type="presOf" srcId="{5D46F6D6-75AF-4B18-9783-96E4C9461948}" destId="{8645CD24-7482-4D69-B864-D56F2150FC51}" srcOrd="0" destOrd="0" presId="urn:microsoft.com/office/officeart/2018/2/layout/IconVerticalSolidList"/>
    <dgm:cxn modelId="{B8823994-5A11-4B06-9119-6FE7FFCA2DD0}" type="presOf" srcId="{E0A733A0-4B04-4400-B62C-0206DC9C5282}" destId="{60460C69-5BEA-4FFF-9874-E42A09DF57E8}" srcOrd="0" destOrd="0" presId="urn:microsoft.com/office/officeart/2018/2/layout/IconVerticalSolidList"/>
    <dgm:cxn modelId="{981DA099-BA01-4361-8C55-3D45DD697AB0}" type="presOf" srcId="{F0D1C588-2BD0-4F54-A071-32C665F47FDD}" destId="{1BA901B4-7DE5-4211-B446-310A55F84F89}" srcOrd="0" destOrd="0" presId="urn:microsoft.com/office/officeart/2018/2/layout/IconVerticalSolidList"/>
    <dgm:cxn modelId="{B7BCA5A2-176A-4F53-98D1-241CF3CD752B}" srcId="{C0B76694-14D5-4F01-9E0B-7D62F3DFBE4A}" destId="{F0D1C588-2BD0-4F54-A071-32C665F47FDD}" srcOrd="0" destOrd="0" parTransId="{3739073F-CE84-4008-AB74-0B82457D8A59}" sibTransId="{5DF5874C-5561-40EE-B48F-BC1D5E1E47BF}"/>
    <dgm:cxn modelId="{51340FAF-ADD5-4480-B875-6579356C6980}" type="presOf" srcId="{974F186A-7F32-472A-934A-93B9F2FF4001}" destId="{ADA4A88E-63D2-4F80-9827-1F0D066E80AC}" srcOrd="0" destOrd="0" presId="urn:microsoft.com/office/officeart/2018/2/layout/IconVerticalSolidList"/>
    <dgm:cxn modelId="{4533FFB1-0F6E-4F6F-925E-B668B9A5528A}" type="presOf" srcId="{24482DED-2A8D-4FC4-8231-2649B1B7CA35}" destId="{D0B24581-0D67-46DB-A2C5-4A5B3A38C392}" srcOrd="0" destOrd="0" presId="urn:microsoft.com/office/officeart/2018/2/layout/IconVerticalSolidList"/>
    <dgm:cxn modelId="{7EC388BF-9F8E-46C3-9D01-D217D2F90B4C}" srcId="{C0B76694-14D5-4F01-9E0B-7D62F3DFBE4A}" destId="{FF0E922B-5F41-40D8-BED1-31DFF2927607}" srcOrd="4" destOrd="0" parTransId="{B57F56B4-054F-46DC-AADE-F889143B6B2A}" sibTransId="{9DD1BA7B-446A-4CA3-B419-32D4DC782621}"/>
    <dgm:cxn modelId="{4B9A0CCC-1F3F-431B-A021-90FD8085B010}" type="presOf" srcId="{DDA2F5BB-FD7C-42E6-B37F-530B324AF11B}" destId="{E14CA645-024F-4289-BCEC-341F3367781E}" srcOrd="0" destOrd="0" presId="urn:microsoft.com/office/officeart/2018/2/layout/IconVerticalSolidList"/>
    <dgm:cxn modelId="{1F56F9CD-3E09-435A-B73A-3ECE73061BE2}" srcId="{4B714205-D3D5-4045-8FEB-811DB5F81A74}" destId="{11938FD6-CC31-49E3-8616-F901956375CF}" srcOrd="0" destOrd="0" parTransId="{48ECE6DA-080D-4666-A801-03138CDB3D7B}" sibTransId="{963E5D95-2E12-4E48-AA16-8F91D96052B0}"/>
    <dgm:cxn modelId="{F76C23F7-085C-4654-BFB1-9A1B69804771}" srcId="{C0B76694-14D5-4F01-9E0B-7D62F3DFBE4A}" destId="{9469B2A1-5F56-4D4C-A45B-6079889DF0E5}" srcOrd="2" destOrd="0" parTransId="{1B3E78FE-37FE-44ED-892A-01648DCBF9C5}" sibTransId="{29CA5888-E994-4524-91BE-B09967792067}"/>
    <dgm:cxn modelId="{0AC151D5-A5D1-4E92-90AD-FB9D55158531}" type="presParOf" srcId="{200A5086-7474-4DF7-84FB-59307E96026E}" destId="{0EF66AB5-C0ED-4E5C-9AA2-88CB504EA014}" srcOrd="0" destOrd="0" presId="urn:microsoft.com/office/officeart/2018/2/layout/IconVerticalSolidList"/>
    <dgm:cxn modelId="{D683F787-C9B2-4438-8A88-302DBC7FE394}" type="presParOf" srcId="{0EF66AB5-C0ED-4E5C-9AA2-88CB504EA014}" destId="{EC1A8B47-C639-4CBA-A0B4-E5AA9B5E318C}" srcOrd="0" destOrd="0" presId="urn:microsoft.com/office/officeart/2018/2/layout/IconVerticalSolidList"/>
    <dgm:cxn modelId="{62F31A2D-9EDB-4AC7-865B-5C5F075B7974}" type="presParOf" srcId="{0EF66AB5-C0ED-4E5C-9AA2-88CB504EA014}" destId="{C48FC47D-7B95-4274-A0BB-0DB0CF049AD8}" srcOrd="1" destOrd="0" presId="urn:microsoft.com/office/officeart/2018/2/layout/IconVerticalSolidList"/>
    <dgm:cxn modelId="{315D4D3B-816E-4B6B-99C7-21736E0068D5}" type="presParOf" srcId="{0EF66AB5-C0ED-4E5C-9AA2-88CB504EA014}" destId="{E864750D-EF39-4F40-A523-626E5854C276}" srcOrd="2" destOrd="0" presId="urn:microsoft.com/office/officeart/2018/2/layout/IconVerticalSolidList"/>
    <dgm:cxn modelId="{5762D490-FDD3-47D6-8BDD-977564774AC7}" type="presParOf" srcId="{0EF66AB5-C0ED-4E5C-9AA2-88CB504EA014}" destId="{1BA901B4-7DE5-4211-B446-310A55F84F89}" srcOrd="3" destOrd="0" presId="urn:microsoft.com/office/officeart/2018/2/layout/IconVerticalSolidList"/>
    <dgm:cxn modelId="{4138877E-8727-4BCF-A93A-86EE2C7D31BB}" type="presParOf" srcId="{0EF66AB5-C0ED-4E5C-9AA2-88CB504EA014}" destId="{E14CA645-024F-4289-BCEC-341F3367781E}" srcOrd="4" destOrd="0" presId="urn:microsoft.com/office/officeart/2018/2/layout/IconVerticalSolidList"/>
    <dgm:cxn modelId="{FE3A0948-CF23-4206-9593-567F0EE60BCF}" type="presParOf" srcId="{200A5086-7474-4DF7-84FB-59307E96026E}" destId="{4A3C54BB-CB67-4CCD-B3FA-3E6F82897175}" srcOrd="1" destOrd="0" presId="urn:microsoft.com/office/officeart/2018/2/layout/IconVerticalSolidList"/>
    <dgm:cxn modelId="{6AC45335-49B9-4C93-9226-51BC8F226A14}" type="presParOf" srcId="{200A5086-7474-4DF7-84FB-59307E96026E}" destId="{EF968037-4354-4327-A634-79DF8190CD17}" srcOrd="2" destOrd="0" presId="urn:microsoft.com/office/officeart/2018/2/layout/IconVerticalSolidList"/>
    <dgm:cxn modelId="{9ED07A9D-0DE5-4AA9-AA02-2FA1439D0117}" type="presParOf" srcId="{EF968037-4354-4327-A634-79DF8190CD17}" destId="{354FC6FE-F156-48DA-B88D-F469D032D4CB}" srcOrd="0" destOrd="0" presId="urn:microsoft.com/office/officeart/2018/2/layout/IconVerticalSolidList"/>
    <dgm:cxn modelId="{856D2921-90F4-48E0-8463-DB15B051DDF8}" type="presParOf" srcId="{EF968037-4354-4327-A634-79DF8190CD17}" destId="{094AB6B8-C410-4AB0-A9BE-BFED7B803EB6}" srcOrd="1" destOrd="0" presId="urn:microsoft.com/office/officeart/2018/2/layout/IconVerticalSolidList"/>
    <dgm:cxn modelId="{E4B4FCA4-6160-4803-B36F-1BF7CFC2A860}" type="presParOf" srcId="{EF968037-4354-4327-A634-79DF8190CD17}" destId="{68EB532F-A879-420D-81CA-6746AF901D46}" srcOrd="2" destOrd="0" presId="urn:microsoft.com/office/officeart/2018/2/layout/IconVerticalSolidList"/>
    <dgm:cxn modelId="{73741246-B8AA-4303-88D4-DD1489A7CA68}" type="presParOf" srcId="{EF968037-4354-4327-A634-79DF8190CD17}" destId="{103F0BEC-7D7D-4B3B-9C32-9BDB24AB9803}" srcOrd="3" destOrd="0" presId="urn:microsoft.com/office/officeart/2018/2/layout/IconVerticalSolidList"/>
    <dgm:cxn modelId="{7E4B78FA-66E0-4CCA-9314-BD39F4B10F1C}" type="presParOf" srcId="{EF968037-4354-4327-A634-79DF8190CD17}" destId="{2BC622B3-E306-421F-BA9C-457C287B49F9}" srcOrd="4" destOrd="0" presId="urn:microsoft.com/office/officeart/2018/2/layout/IconVerticalSolidList"/>
    <dgm:cxn modelId="{B2878751-0671-437B-8F56-9A9E0290E1E1}" type="presParOf" srcId="{200A5086-7474-4DF7-84FB-59307E96026E}" destId="{8772240B-29E8-4B92-8695-48DC9812A9E2}" srcOrd="3" destOrd="0" presId="urn:microsoft.com/office/officeart/2018/2/layout/IconVerticalSolidList"/>
    <dgm:cxn modelId="{51424652-5C71-4C0E-99A8-EDCC9FF84A85}" type="presParOf" srcId="{200A5086-7474-4DF7-84FB-59307E96026E}" destId="{B025479B-53F9-443B-ACCD-E9D0F8955FC9}" srcOrd="4" destOrd="0" presId="urn:microsoft.com/office/officeart/2018/2/layout/IconVerticalSolidList"/>
    <dgm:cxn modelId="{EC32F0A4-EB39-4CAE-B78A-B8DCCEE06C2C}" type="presParOf" srcId="{B025479B-53F9-443B-ACCD-E9D0F8955FC9}" destId="{97E8F61E-1B6A-47EC-975E-751AF0BB4168}" srcOrd="0" destOrd="0" presId="urn:microsoft.com/office/officeart/2018/2/layout/IconVerticalSolidList"/>
    <dgm:cxn modelId="{13E6602C-588F-4000-8003-D5D385E077D4}" type="presParOf" srcId="{B025479B-53F9-443B-ACCD-E9D0F8955FC9}" destId="{4FEDFAA0-B4CC-4E1E-83C5-8D7C76534670}" srcOrd="1" destOrd="0" presId="urn:microsoft.com/office/officeart/2018/2/layout/IconVerticalSolidList"/>
    <dgm:cxn modelId="{A659B8C4-B290-4A35-A7FE-873509F0B83A}" type="presParOf" srcId="{B025479B-53F9-443B-ACCD-E9D0F8955FC9}" destId="{AD471E78-51D5-4CF8-B9F7-808B5D4E8BB5}" srcOrd="2" destOrd="0" presId="urn:microsoft.com/office/officeart/2018/2/layout/IconVerticalSolidList"/>
    <dgm:cxn modelId="{3C17BE4B-BBD4-4502-B854-05DF8001E96A}" type="presParOf" srcId="{B025479B-53F9-443B-ACCD-E9D0F8955FC9}" destId="{834A2589-99F5-4F58-B9DB-376C9A5D2CB8}" srcOrd="3" destOrd="0" presId="urn:microsoft.com/office/officeart/2018/2/layout/IconVerticalSolidList"/>
    <dgm:cxn modelId="{EFC78621-F10A-4C83-BFD7-553F6F37D944}" type="presParOf" srcId="{B025479B-53F9-443B-ACCD-E9D0F8955FC9}" destId="{ADA4A88E-63D2-4F80-9827-1F0D066E80AC}" srcOrd="4" destOrd="0" presId="urn:microsoft.com/office/officeart/2018/2/layout/IconVerticalSolidList"/>
    <dgm:cxn modelId="{046D1B27-41AA-40FD-A292-041DE27140E7}" type="presParOf" srcId="{200A5086-7474-4DF7-84FB-59307E96026E}" destId="{D3D43753-1F97-4267-84E6-C830225698AB}" srcOrd="5" destOrd="0" presId="urn:microsoft.com/office/officeart/2018/2/layout/IconVerticalSolidList"/>
    <dgm:cxn modelId="{7A439D95-CB97-4AD5-950E-2F5E546C2B79}" type="presParOf" srcId="{200A5086-7474-4DF7-84FB-59307E96026E}" destId="{D368C658-1898-4B1C-A551-0B0ECD9A85F4}" srcOrd="6" destOrd="0" presId="urn:microsoft.com/office/officeart/2018/2/layout/IconVerticalSolidList"/>
    <dgm:cxn modelId="{83715218-E25F-44CF-AD34-B3AAAA9A49FC}" type="presParOf" srcId="{D368C658-1898-4B1C-A551-0B0ECD9A85F4}" destId="{CF493622-7261-4788-B24C-4C8BF08ED406}" srcOrd="0" destOrd="0" presId="urn:microsoft.com/office/officeart/2018/2/layout/IconVerticalSolidList"/>
    <dgm:cxn modelId="{11536268-DF70-42BC-93C7-25A741C9157F}" type="presParOf" srcId="{D368C658-1898-4B1C-A551-0B0ECD9A85F4}" destId="{6D669B4C-9FBC-445B-8FFD-F59AF2D0C8E6}" srcOrd="1" destOrd="0" presId="urn:microsoft.com/office/officeart/2018/2/layout/IconVerticalSolidList"/>
    <dgm:cxn modelId="{A68D26A8-9DF6-4E80-BF5F-2F5A129FB4A7}" type="presParOf" srcId="{D368C658-1898-4B1C-A551-0B0ECD9A85F4}" destId="{212EE971-C82A-41C4-AE88-E6391616AA7B}" srcOrd="2" destOrd="0" presId="urn:microsoft.com/office/officeart/2018/2/layout/IconVerticalSolidList"/>
    <dgm:cxn modelId="{BA9FE990-C4BB-4F18-A212-66AEEE221C7D}" type="presParOf" srcId="{D368C658-1898-4B1C-A551-0B0ECD9A85F4}" destId="{60460C69-5BEA-4FFF-9874-E42A09DF57E8}" srcOrd="3" destOrd="0" presId="urn:microsoft.com/office/officeart/2018/2/layout/IconVerticalSolidList"/>
    <dgm:cxn modelId="{5C2B5C02-16D2-4246-B715-102EA56F9DD5}" type="presParOf" srcId="{D368C658-1898-4B1C-A551-0B0ECD9A85F4}" destId="{D0B24581-0D67-46DB-A2C5-4A5B3A38C392}" srcOrd="4" destOrd="0" presId="urn:microsoft.com/office/officeart/2018/2/layout/IconVerticalSolidList"/>
    <dgm:cxn modelId="{BE00CCC7-4073-4847-B337-C06702D17193}" type="presParOf" srcId="{200A5086-7474-4DF7-84FB-59307E96026E}" destId="{2E08CB02-FC57-4DF4-820E-BDD9F878B2ED}" srcOrd="7" destOrd="0" presId="urn:microsoft.com/office/officeart/2018/2/layout/IconVerticalSolidList"/>
    <dgm:cxn modelId="{83491525-C439-4C69-AFAB-795971798C68}" type="presParOf" srcId="{200A5086-7474-4DF7-84FB-59307E96026E}" destId="{89104380-094F-4312-AC3E-51A0F20A8D31}" srcOrd="8" destOrd="0" presId="urn:microsoft.com/office/officeart/2018/2/layout/IconVerticalSolidList"/>
    <dgm:cxn modelId="{29F20A6B-724F-448F-8D2A-862477FE3D7C}" type="presParOf" srcId="{89104380-094F-4312-AC3E-51A0F20A8D31}" destId="{3E5ABA3E-A0CA-42DF-AD07-E01C3DEA8DCC}" srcOrd="0" destOrd="0" presId="urn:microsoft.com/office/officeart/2018/2/layout/IconVerticalSolidList"/>
    <dgm:cxn modelId="{5EA031CA-0598-4B46-A448-E4B8DCE38CBE}" type="presParOf" srcId="{89104380-094F-4312-AC3E-51A0F20A8D31}" destId="{B36FB387-93DE-4605-A62D-E11F90C6759D}" srcOrd="1" destOrd="0" presId="urn:microsoft.com/office/officeart/2018/2/layout/IconVerticalSolidList"/>
    <dgm:cxn modelId="{68631D4D-A300-4C1D-A9A7-AD4CC021387F}" type="presParOf" srcId="{89104380-094F-4312-AC3E-51A0F20A8D31}" destId="{77C3411D-9137-419B-AAF2-3D6F1CE45892}" srcOrd="2" destOrd="0" presId="urn:microsoft.com/office/officeart/2018/2/layout/IconVerticalSolidList"/>
    <dgm:cxn modelId="{9FEAE176-A340-4698-AE02-0A8EA7A53C8A}" type="presParOf" srcId="{89104380-094F-4312-AC3E-51A0F20A8D31}" destId="{2343E6E5-6C98-4942-924F-593605151416}" srcOrd="3" destOrd="0" presId="urn:microsoft.com/office/officeart/2018/2/layout/IconVerticalSolidList"/>
    <dgm:cxn modelId="{8B65B3FB-8537-4AC0-90DA-9E6CB9C13B4E}" type="presParOf" srcId="{89104380-094F-4312-AC3E-51A0F20A8D31}" destId="{8645CD24-7482-4D69-B864-D56F2150FC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EC45E-149E-4B6B-BDE2-B14176EC97CD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Conduct an in-depth analysis of data used within the current allocation methodology</a:t>
          </a:r>
        </a:p>
      </dsp:txBody>
      <dsp:txXfrm>
        <a:off x="785" y="1514431"/>
        <a:ext cx="3182540" cy="2271648"/>
      </dsp:txXfrm>
    </dsp:sp>
    <dsp:sp modelId="{F0BB44DF-8450-40B1-ADF7-30F361A0B9CC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785" y="0"/>
        <a:ext cx="3182540" cy="1514432"/>
      </dsp:txXfrm>
    </dsp:sp>
    <dsp:sp modelId="{DD7B9102-7BB0-4EE7-97FA-801A8465C6E6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Facilitate stakeholder workshops to gather input on funding models for future consideration</a:t>
          </a:r>
        </a:p>
      </dsp:txBody>
      <dsp:txXfrm>
        <a:off x="3437929" y="1514431"/>
        <a:ext cx="3182540" cy="2271648"/>
      </dsp:txXfrm>
    </dsp:sp>
    <dsp:sp modelId="{CB119DA8-AB4A-44C0-AA98-5B5A22639F48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7929" y="0"/>
        <a:ext cx="3182540" cy="1514432"/>
      </dsp:txXfrm>
    </dsp:sp>
    <dsp:sp modelId="{ADC04CA4-8C6B-4D8D-98BA-CF87E7D48E13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 a final report that recommends changes to the funding methodology to be implemented in rule by July 1, 2021. </a:t>
          </a:r>
        </a:p>
      </dsp:txBody>
      <dsp:txXfrm>
        <a:off x="6875073" y="1514431"/>
        <a:ext cx="3182540" cy="2271648"/>
      </dsp:txXfrm>
    </dsp:sp>
    <dsp:sp modelId="{1980A5A0-0580-4B71-BD97-3DA4EF617896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A8B47-C639-4CBA-A0B4-E5AA9B5E318C}">
      <dsp:nvSpPr>
        <dsp:cNvPr id="0" name=""/>
        <dsp:cNvSpPr/>
      </dsp:nvSpPr>
      <dsp:spPr>
        <a:xfrm>
          <a:off x="0" y="6409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FC47D-7B95-4274-A0BB-0DB0CF049AD8}">
      <dsp:nvSpPr>
        <dsp:cNvPr id="0" name=""/>
        <dsp:cNvSpPr/>
      </dsp:nvSpPr>
      <dsp:spPr>
        <a:xfrm>
          <a:off x="254029" y="195356"/>
          <a:ext cx="461872" cy="461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01B4-7DE5-4211-B446-310A55F84F89}">
      <dsp:nvSpPr>
        <dsp:cNvPr id="0" name=""/>
        <dsp:cNvSpPr/>
      </dsp:nvSpPr>
      <dsp:spPr>
        <a:xfrm>
          <a:off x="969931" y="6409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</a:t>
          </a:r>
        </a:p>
      </dsp:txBody>
      <dsp:txXfrm>
        <a:off x="969931" y="6409"/>
        <a:ext cx="3109674" cy="839767"/>
      </dsp:txXfrm>
    </dsp:sp>
    <dsp:sp modelId="{E14CA645-024F-4289-BCEC-341F3367781E}">
      <dsp:nvSpPr>
        <dsp:cNvPr id="0" name=""/>
        <dsp:cNvSpPr/>
      </dsp:nvSpPr>
      <dsp:spPr>
        <a:xfrm>
          <a:off x="4079605" y="6409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Floridians who are transportation disadvantaged have access to community</a:t>
          </a:r>
        </a:p>
      </dsp:txBody>
      <dsp:txXfrm>
        <a:off x="4079605" y="6409"/>
        <a:ext cx="2829832" cy="839767"/>
      </dsp:txXfrm>
    </dsp:sp>
    <dsp:sp modelId="{354FC6FE-F156-48DA-B88D-F469D032D4CB}">
      <dsp:nvSpPr>
        <dsp:cNvPr id="0" name=""/>
        <dsp:cNvSpPr/>
      </dsp:nvSpPr>
      <dsp:spPr>
        <a:xfrm>
          <a:off x="0" y="105611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AB6B8-C410-4AB0-A9BE-BFED7B803EB6}">
      <dsp:nvSpPr>
        <dsp:cNvPr id="0" name=""/>
        <dsp:cNvSpPr/>
      </dsp:nvSpPr>
      <dsp:spPr>
        <a:xfrm>
          <a:off x="254029" y="1245066"/>
          <a:ext cx="461872" cy="461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0BEC-7D7D-4B3B-9C32-9BDB24AB9803}">
      <dsp:nvSpPr>
        <dsp:cNvPr id="0" name=""/>
        <dsp:cNvSpPr/>
      </dsp:nvSpPr>
      <dsp:spPr>
        <a:xfrm>
          <a:off x="969931" y="105611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Innovation</a:t>
          </a:r>
        </a:p>
      </dsp:txBody>
      <dsp:txXfrm>
        <a:off x="969931" y="1056118"/>
        <a:ext cx="3109674" cy="839767"/>
      </dsp:txXfrm>
    </dsp:sp>
    <dsp:sp modelId="{2BC622B3-E306-421F-BA9C-457C287B49F9}">
      <dsp:nvSpPr>
        <dsp:cNvPr id="0" name=""/>
        <dsp:cNvSpPr/>
      </dsp:nvSpPr>
      <dsp:spPr>
        <a:xfrm>
          <a:off x="4079605" y="105611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Allow local systems to test and apply new ideas to services.</a:t>
          </a:r>
        </a:p>
      </dsp:txBody>
      <dsp:txXfrm>
        <a:off x="4079605" y="1056118"/>
        <a:ext cx="2829832" cy="839767"/>
      </dsp:txXfrm>
    </dsp:sp>
    <dsp:sp modelId="{97E8F61E-1B6A-47EC-975E-751AF0BB4168}">
      <dsp:nvSpPr>
        <dsp:cNvPr id="0" name=""/>
        <dsp:cNvSpPr/>
      </dsp:nvSpPr>
      <dsp:spPr>
        <a:xfrm>
          <a:off x="0" y="210582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DFAA0-B4CC-4E1E-83C5-8D7C76534670}">
      <dsp:nvSpPr>
        <dsp:cNvPr id="0" name=""/>
        <dsp:cNvSpPr/>
      </dsp:nvSpPr>
      <dsp:spPr>
        <a:xfrm>
          <a:off x="254029" y="2294776"/>
          <a:ext cx="461872" cy="461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2589-99F5-4F58-B9DB-376C9A5D2CB8}">
      <dsp:nvSpPr>
        <dsp:cNvPr id="0" name=""/>
        <dsp:cNvSpPr/>
      </dsp:nvSpPr>
      <dsp:spPr>
        <a:xfrm>
          <a:off x="969931" y="210582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Coordination</a:t>
          </a:r>
        </a:p>
      </dsp:txBody>
      <dsp:txXfrm>
        <a:off x="969931" y="2105828"/>
        <a:ext cx="3109674" cy="839767"/>
      </dsp:txXfrm>
    </dsp:sp>
    <dsp:sp modelId="{ADA4A88E-63D2-4F80-9827-1F0D066E80AC}">
      <dsp:nvSpPr>
        <dsp:cNvPr id="0" name=""/>
        <dsp:cNvSpPr/>
      </dsp:nvSpPr>
      <dsp:spPr>
        <a:xfrm>
          <a:off x="4079605" y="210582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Promote cost-effective delivery of TD services.</a:t>
          </a:r>
        </a:p>
      </dsp:txBody>
      <dsp:txXfrm>
        <a:off x="4079605" y="2105828"/>
        <a:ext cx="2829832" cy="839767"/>
      </dsp:txXfrm>
    </dsp:sp>
    <dsp:sp modelId="{CF493622-7261-4788-B24C-4C8BF08ED406}">
      <dsp:nvSpPr>
        <dsp:cNvPr id="0" name=""/>
        <dsp:cNvSpPr/>
      </dsp:nvSpPr>
      <dsp:spPr>
        <a:xfrm>
          <a:off x="0" y="315553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69B4C-9FBC-445B-8FFD-F59AF2D0C8E6}">
      <dsp:nvSpPr>
        <dsp:cNvPr id="0" name=""/>
        <dsp:cNvSpPr/>
      </dsp:nvSpPr>
      <dsp:spPr>
        <a:xfrm>
          <a:off x="254029" y="3344486"/>
          <a:ext cx="461872" cy="461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60C69-5BEA-4FFF-9874-E42A09DF57E8}">
      <dsp:nvSpPr>
        <dsp:cNvPr id="0" name=""/>
        <dsp:cNvSpPr/>
      </dsp:nvSpPr>
      <dsp:spPr>
        <a:xfrm>
          <a:off x="969931" y="315553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Accountability</a:t>
          </a:r>
        </a:p>
      </dsp:txBody>
      <dsp:txXfrm>
        <a:off x="969931" y="3155538"/>
        <a:ext cx="3109674" cy="839767"/>
      </dsp:txXfrm>
    </dsp:sp>
    <dsp:sp modelId="{D0B24581-0D67-46DB-A2C5-4A5B3A38C392}">
      <dsp:nvSpPr>
        <dsp:cNvPr id="0" name=""/>
        <dsp:cNvSpPr/>
      </dsp:nvSpPr>
      <dsp:spPr>
        <a:xfrm>
          <a:off x="4079605" y="315553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state taxpayer funding is being spent for its intended purpose.</a:t>
          </a:r>
        </a:p>
      </dsp:txBody>
      <dsp:txXfrm>
        <a:off x="4079605" y="3155538"/>
        <a:ext cx="2829832" cy="839767"/>
      </dsp:txXfrm>
    </dsp:sp>
    <dsp:sp modelId="{3E5ABA3E-A0CA-42DF-AD07-E01C3DEA8DCC}">
      <dsp:nvSpPr>
        <dsp:cNvPr id="0" name=""/>
        <dsp:cNvSpPr/>
      </dsp:nvSpPr>
      <dsp:spPr>
        <a:xfrm>
          <a:off x="0" y="420524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B387-93DE-4605-A62D-E11F90C6759D}">
      <dsp:nvSpPr>
        <dsp:cNvPr id="0" name=""/>
        <dsp:cNvSpPr/>
      </dsp:nvSpPr>
      <dsp:spPr>
        <a:xfrm>
          <a:off x="254029" y="4394195"/>
          <a:ext cx="461872" cy="461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3E6E5-6C98-4942-924F-593605151416}">
      <dsp:nvSpPr>
        <dsp:cNvPr id="0" name=""/>
        <dsp:cNvSpPr/>
      </dsp:nvSpPr>
      <dsp:spPr>
        <a:xfrm>
          <a:off x="969931" y="420524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Transparency</a:t>
          </a:r>
        </a:p>
      </dsp:txBody>
      <dsp:txXfrm>
        <a:off x="969931" y="4205248"/>
        <a:ext cx="3109674" cy="839767"/>
      </dsp:txXfrm>
    </dsp:sp>
    <dsp:sp modelId="{8645CD24-7482-4D69-B864-D56F2150FC51}">
      <dsp:nvSpPr>
        <dsp:cNvPr id="0" name=""/>
        <dsp:cNvSpPr/>
      </dsp:nvSpPr>
      <dsp:spPr>
        <a:xfrm>
          <a:off x="4079605" y="420524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information available and understandable to stakeholders.</a:t>
          </a:r>
        </a:p>
      </dsp:txBody>
      <dsp:txXfrm>
        <a:off x="4079605" y="4205248"/>
        <a:ext cx="2829832" cy="83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27826-8674-4D99-A0B8-6C24AD5B08FB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9F530-2814-4A57-AAA1-D1486D4C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1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237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7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599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4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775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098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979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17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184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577788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52F9-275A-4264-A84D-D577471D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2F450-3AA1-4B71-BC68-EF365E0A4098}" type="datetimeFigureOut">
              <a:rPr lang="en-US"/>
              <a:pPr>
                <a:defRPr/>
              </a:pPr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0D18-2F4F-4B4B-BFC7-CA761202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189E-20F8-436E-B6D4-85D5401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F91-3A89-4D2E-B74F-F2F8BD2C30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685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1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1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78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68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4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93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25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66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19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5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4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02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471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3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41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2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7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60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8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2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9607F34-A1D8-4E85-B818-BA7B13A709C2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8/7/2020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6A79C1-9AE5-43DF-BB13-AA8F138B55A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380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pndblog.typepad.com%2F.a%2F6a00e0099631d088330115704dac11970c-popup&amp;psig=AOvVaw3U6DU46ULuQnPmjKkkJ0FX&amp;ust=1592687357059000&amp;source=images&amp;cd=vfe&amp;ved=0CAIQjRxqFwoTCNDM8PXkjuoCFQAAAAAdAAAAABAD" TargetMode="Externa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index.php/data/interim-report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.xls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package" Target="../embeddings/Microsoft_Excel_Worksheet6.xlsx"/><Relationship Id="rId3" Type="http://schemas.openxmlformats.org/officeDocument/2006/relationships/package" Target="../embeddings/Microsoft_Excel_Worksheet1.xlsx"/><Relationship Id="rId7" Type="http://schemas.openxmlformats.org/officeDocument/2006/relationships/package" Target="../embeddings/Microsoft_Excel_Worksheet3.xlsx"/><Relationship Id="rId12" Type="http://schemas.openxmlformats.org/officeDocument/2006/relationships/image" Target="../media/image5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emf"/><Relationship Id="rId11" Type="http://schemas.openxmlformats.org/officeDocument/2006/relationships/package" Target="../embeddings/Microsoft_Excel_Worksheet5.xlsx"/><Relationship Id="rId5" Type="http://schemas.openxmlformats.org/officeDocument/2006/relationships/package" Target="../embeddings/Microsoft_Excel_Worksheet2.xlsx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package" Target="../embeddings/Microsoft_Excel_Worksheet4.xlsx"/><Relationship Id="rId1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Excel_Worksheet7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emf"/><Relationship Id="rId5" Type="http://schemas.openxmlformats.org/officeDocument/2006/relationships/package" Target="../embeddings/Microsoft_Excel_Worksheet10.xlsx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Excel_Worksheet12.xlsx"/><Relationship Id="rId4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Relationship Id="rId4" Type="http://schemas.openxmlformats.org/officeDocument/2006/relationships/hyperlink" Target="mailto:David.Darm@dot.state.fl.u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/url?sa=i&amp;url=https%3A%2F%2Ffoundation.mozilla.org%2Fprivacynotincluded%2Fproducts%2Fgotomeeting%2F&amp;psig=AOvVaw2Ejil1dtknyQnI7eGjNk5t&amp;ust=1592689532922000&amp;source=images&amp;cd=vfe&amp;ved=0CAIQjRxqFwoTCKjVqIjtjuoCFQAAAAAdAAAAABA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7F3F6-C158-4847-B125-73ED0F310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4" y="4494130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</a:t>
            </a:r>
            <a:r>
              <a:rPr lang="en-US" sz="2400" baseline="30000" dirty="0">
                <a:solidFill>
                  <a:srgbClr val="FFFFFF"/>
                </a:solidFill>
              </a:rPr>
              <a:t>rd</a:t>
            </a:r>
            <a:r>
              <a:rPr lang="en-US" sz="2400" dirty="0">
                <a:solidFill>
                  <a:srgbClr val="FFFFFF"/>
                </a:solidFill>
              </a:rPr>
              <a:t> Public Workshop: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Trip &amp; Equipment Grant Allocation Methodology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02307B-0858-47B6-A5F7-A50736ABD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2" y="5265889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August 7, 2020</a:t>
            </a:r>
          </a:p>
        </p:txBody>
      </p:sp>
      <p:pic>
        <p:nvPicPr>
          <p:cNvPr id="5" name="Picture 4" descr="A person sitting in a room&#10;&#10;Description automatically generated">
            <a:extLst>
              <a:ext uri="{FF2B5EF4-FFF2-40B4-BE49-F238E27FC236}">
                <a16:creationId xmlns:a16="http://schemas.microsoft.com/office/drawing/2014/main" id="{00D9AD08-27FF-4452-9B8C-EADA8489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2" y="1112031"/>
            <a:ext cx="10590997" cy="17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A4229-220A-472D-BBAF-42D47B21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Allocations VS Disbursements</a:t>
            </a:r>
          </a:p>
        </p:txBody>
      </p:sp>
      <p:pic>
        <p:nvPicPr>
          <p:cNvPr id="2052" name="Picture 4" descr="Hands giving and receiving money Royalty Free Vector Image">
            <a:extLst>
              <a:ext uri="{FF2B5EF4-FFF2-40B4-BE49-F238E27FC236}">
                <a16:creationId xmlns:a16="http://schemas.microsoft.com/office/drawing/2014/main" id="{35D918D1-F98C-4CFF-8495-602D9B7E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3" b="23614"/>
          <a:stretch/>
        </p:blipFill>
        <p:spPr bwMode="auto">
          <a:xfrm>
            <a:off x="6023309" y="482324"/>
            <a:ext cx="5836898" cy="4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overcome resource allocation challenges - FM">
            <a:extLst>
              <a:ext uri="{FF2B5EF4-FFF2-40B4-BE49-F238E27FC236}">
                <a16:creationId xmlns:a16="http://schemas.microsoft.com/office/drawing/2014/main" id="{C94933DA-38C1-429A-996B-A578DDB81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r="12434" b="2"/>
          <a:stretch/>
        </p:blipFill>
        <p:spPr bwMode="auto">
          <a:xfrm>
            <a:off x="162833" y="482324"/>
            <a:ext cx="5747035" cy="40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276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556C-3BAD-4D6E-8451-7460D76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/>
              <a:t>Data Sources Explored by Study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278F8E4-B6D5-45B5-8F43-0D3EDB77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r="1" b="18483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246D-6131-40B9-9536-51B04C6B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/>
              <a:t>The American Community Survey (ACS) – 5-Year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Federal Highway Administration (FHWA) – Public Roads Mileage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Annual Operating Report (AOR) – Systemwide Service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Trip &amp; Equipment Program Invoices – TD (Non-Sponsored) Service Data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LGlass02">
            <a:extLst>
              <a:ext uri="{FF2B5EF4-FFF2-40B4-BE49-F238E27FC236}">
                <a16:creationId xmlns:a16="http://schemas.microsoft.com/office/drawing/2014/main" id="{2B14E529-9AC6-48C4-A346-D7F65A32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2564" r="9936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B3733-A98C-4563-B4B2-8B51E1EF6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r="16620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A5ECA7E9-9BDE-4FFA-8D63-52A5C99CAD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r="12947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859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B69A-7C32-4CB6-91DF-DCBAADF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Individual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2A46-1EC4-4D88-8122-43EC267E2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76" y="1825624"/>
            <a:ext cx="5851124" cy="4797117"/>
          </a:xfrm>
        </p:spPr>
        <p:txBody>
          <a:bodyPr>
            <a:normAutofit/>
          </a:bodyPr>
          <a:lstStyle/>
          <a:p>
            <a:r>
              <a:rPr lang="en-US" dirty="0"/>
              <a:t>Each dataset is identical or analogous to a variable within the Formula</a:t>
            </a:r>
          </a:p>
          <a:p>
            <a:r>
              <a:rPr lang="en-US" dirty="0"/>
              <a:t>Proposed models consider balance of demand vs performance variables.</a:t>
            </a:r>
          </a:p>
          <a:p>
            <a:r>
              <a:rPr lang="en-US" dirty="0"/>
              <a:t>This study explores the use of more </a:t>
            </a:r>
            <a:r>
              <a:rPr lang="en-US" b="1" i="1" u="sng" dirty="0"/>
              <a:t>precise</a:t>
            </a:r>
            <a:r>
              <a:rPr lang="en-US" dirty="0"/>
              <a:t> estimates or measures within each of these variables.</a:t>
            </a:r>
          </a:p>
          <a:p>
            <a:pPr lvl="1"/>
            <a:r>
              <a:rPr lang="en-US" dirty="0"/>
              <a:t>Intended to adhere the variables to the guiding principles of the study by using the more precise measures.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7CAD98EA-7472-4FB1-80C6-4AB667228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487" y="1905870"/>
            <a:ext cx="5181600" cy="31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161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87B31-4F64-49DE-9AD1-81837A4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 of Proposed Changes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5B6C-378F-47B6-872B-1B2FCFC6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2505069"/>
            <a:ext cx="6826642" cy="3647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</a:rPr>
              <a:t>The study presents four changes (variables) for consideration: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TD Population </a:t>
            </a:r>
            <a:r>
              <a:rPr lang="en-US" sz="1800" dirty="0">
                <a:solidFill>
                  <a:srgbClr val="FFFFFF"/>
                </a:solidFill>
              </a:rPr>
              <a:t>– Using ACS 5-year data (Table C18130), allocate funds more directly to county residents eligible to be served by the TD program.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Centerline Miles </a:t>
            </a:r>
            <a:r>
              <a:rPr lang="en-US" sz="1800" dirty="0">
                <a:solidFill>
                  <a:srgbClr val="FFFFFF"/>
                </a:solidFill>
              </a:rPr>
              <a:t>– As an alternative to square miles, allocate funds to a county’s total miles of public roads using FHWA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T&amp;E Grant Funded Services</a:t>
            </a:r>
            <a:r>
              <a:rPr lang="en-US" sz="1800" dirty="0">
                <a:solidFill>
                  <a:srgbClr val="FFFFFF"/>
                </a:solidFill>
              </a:rPr>
              <a:t> – Instead of AOR systemwide trips/miles, allocate funds only for TD non-sponsored services (trips, miles, bus passes) using T&amp;E invoice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Base Funding</a:t>
            </a:r>
            <a:r>
              <a:rPr lang="en-US" sz="1800" dirty="0">
                <a:solidFill>
                  <a:srgbClr val="FFFFFF"/>
                </a:solidFill>
              </a:rPr>
              <a:t> – Add the Base as a variable within the Formula and allocate funds based on a percent of a county’s previous year allocation (instead of the amount from FY1999-00).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912E4B-EA1A-4707-A87D-8017F1A85E0C}"/>
              </a:ext>
            </a:extLst>
          </p:cNvPr>
          <p:cNvPicPr/>
          <p:nvPr/>
        </p:nvPicPr>
        <p:blipFill rotWithShape="1">
          <a:blip r:embed="rId2"/>
          <a:srcRect l="1804" r="-2" b="-2"/>
          <a:stretch/>
        </p:blipFill>
        <p:spPr>
          <a:xfrm>
            <a:off x="8251982" y="1706485"/>
            <a:ext cx="3294253" cy="34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amp, table, mirror, clock&#10;&#10;Description automatically generated">
            <a:extLst>
              <a:ext uri="{FF2B5EF4-FFF2-40B4-BE49-F238E27FC236}">
                <a16:creationId xmlns:a16="http://schemas.microsoft.com/office/drawing/2014/main" id="{CC2AC84F-D30C-48F2-98C1-BF1E74ED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4" y="2322016"/>
            <a:ext cx="3294253" cy="2192175"/>
          </a:xfrm>
          <a:prstGeom prst="rect">
            <a:avLst/>
          </a:prstGeom>
        </p:spPr>
      </p:pic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513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AED0A-E759-4280-BBFC-AE7EF85F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Proposed Variable Weights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E6B7-AC13-4209-B4B9-A440F605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108" y="2505069"/>
            <a:ext cx="6747028" cy="412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FFFFFF"/>
                </a:solidFill>
              </a:rPr>
              <a:t>The funding models for consideration assign different weights to datasets within each of the variables, with “1.0” as the standard value.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TD Population </a:t>
            </a:r>
            <a:r>
              <a:rPr lang="en-US" sz="1600" dirty="0">
                <a:solidFill>
                  <a:srgbClr val="FFFFFF"/>
                </a:solidFill>
              </a:rPr>
              <a:t>– All individuals who fall under at least one of three TD eligible groups (disabled, below poverty, and/or 65 years and older) are weighted equally at 1.0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CLM </a:t>
            </a:r>
            <a:r>
              <a:rPr lang="en-US" sz="1600" dirty="0">
                <a:solidFill>
                  <a:srgbClr val="FFFFFF"/>
                </a:solidFill>
              </a:rPr>
              <a:t>– Roads data are categized into four population sizes (rural, small urban, small urbanized, and large urbanized), all equally weighted at 1.0.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T&amp;E Services </a:t>
            </a:r>
            <a:r>
              <a:rPr lang="en-US" sz="1600" dirty="0">
                <a:solidFill>
                  <a:srgbClr val="FFFFFF"/>
                </a:solidFill>
              </a:rPr>
              <a:t>– The different types of trips and bus passes are weighted at an amount relative to the unit cost (or rate)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A wheelchair trip, for example, is weighted at 1.7 because it is reimbursed 1.7 times the cost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Miles are weighted at 0.1 the amount for an equivalent type of trip, so that each additional mile in a trip adds 0.1 to the total for the trip. </a:t>
            </a:r>
          </a:p>
        </p:txBody>
      </p:sp>
    </p:spTree>
    <p:extLst>
      <p:ext uri="{BB962C8B-B14F-4D97-AF65-F5344CB8AC3E}">
        <p14:creationId xmlns:p14="http://schemas.microsoft.com/office/powerpoint/2010/main" val="181966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2B6D1-A83B-4EB9-B50F-23C6BA28F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2D57-18FB-4939-A0A0-90FDC29D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Statewide Shares: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C9BF-F84E-4C2D-98F8-788C098A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Once the weighted totals for each variable are tallied, a statewide share for each county by variable can be calculated. Using Alachua County as an example:</a:t>
            </a:r>
          </a:p>
          <a:p>
            <a:r>
              <a:rPr lang="en-US" b="1" dirty="0"/>
              <a:t>Share of TD Population:		(96,121/7,589,002) = 1.27%</a:t>
            </a:r>
          </a:p>
          <a:p>
            <a:r>
              <a:rPr lang="en-US" b="1" dirty="0"/>
              <a:t>Share of Centerline Miles:		(1,820,154/123,099,224) = 1.48%</a:t>
            </a:r>
          </a:p>
          <a:p>
            <a:r>
              <a:rPr lang="en-US" b="1" dirty="0"/>
              <a:t>Share of T&amp;E Services:		(44,483,050/5,290,813.776) = 0.84%</a:t>
            </a:r>
          </a:p>
          <a:p>
            <a:r>
              <a:rPr lang="en-US" b="1" dirty="0"/>
              <a:t>Share of Base:			($650,821/$56,538,360) = 1.15%</a:t>
            </a:r>
          </a:p>
          <a:p>
            <a:pPr marL="0" indent="0">
              <a:buNone/>
            </a:pPr>
            <a:r>
              <a:rPr lang="en-US" b="1" dirty="0"/>
              <a:t>Any model that gives greater weight to a variable that represents a higher statewide share for a county will result in more funds being allocated toward that same county.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785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Models for Consideration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The study presents three models, with varying weighted totals and statewide shares by variable: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/>
        </p:nvGraphicFramePr>
        <p:xfrm>
          <a:off x="1269508" y="2751666"/>
          <a:ext cx="9419206" cy="3383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18585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368423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Demand</a:t>
                      </a:r>
                    </a:p>
                    <a:p>
                      <a:pPr algn="ctr"/>
                      <a:r>
                        <a:rPr lang="en-US" b="1" dirty="0"/>
                        <a:t>(TD + CLM)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12.5%+12.5%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“Status Quo” approach, uses the similar balance as current formula, just with different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6.25%+6.25%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Performance-driven approach, where more weight is given to prior year performance in T&amp;E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18.75%+18.75%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Demand-driven approach, where more weight is given to a county’s TD population and CLM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0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38" b="6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Alachua County Share in Each Model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49" y="2108201"/>
            <a:ext cx="11283519" cy="4463189"/>
          </a:xfrm>
        </p:spPr>
        <p:txBody>
          <a:bodyPr>
            <a:normAutofit/>
          </a:bodyPr>
          <a:lstStyle/>
          <a:p>
            <a:r>
              <a:rPr lang="en-US" b="1" dirty="0"/>
              <a:t>With statewide shares calculated for each county and weights assigned to each variable, it then becomes possible to calculate each county’s share of the total amount appropriated for the T&amp;E Grant (allocation factor) under each model. Taking Alachua County as an example again:</a:t>
            </a:r>
          </a:p>
          <a:p>
            <a:r>
              <a:rPr lang="en-US" b="1" dirty="0"/>
              <a:t>Proposed Variable:	      Model 1		      Model 2	                      Model 3</a:t>
            </a:r>
          </a:p>
          <a:p>
            <a:r>
              <a:rPr lang="en-US" dirty="0"/>
              <a:t>Share of TD Population: 	(1.27%*12.5%)		(1.27%*6.25%)		(1.27%*18.75%)</a:t>
            </a:r>
          </a:p>
          <a:p>
            <a:r>
              <a:rPr lang="en-US" dirty="0"/>
              <a:t>Share of CLM:		+(1.48%*12.5%)		+(1.48%*6.25%)		+(1.48%*18.75%)</a:t>
            </a:r>
          </a:p>
          <a:p>
            <a:r>
              <a:rPr lang="en-US" dirty="0"/>
              <a:t>Share of T&amp;E Services:	+(0.84%*25%)		+(0.84%*37.5%)		+(0.84%*12.5%)</a:t>
            </a:r>
          </a:p>
          <a:p>
            <a:r>
              <a:rPr lang="en-US" dirty="0"/>
              <a:t>Share of Base:		</a:t>
            </a:r>
            <a:r>
              <a:rPr lang="en-US" u="heavy" dirty="0"/>
              <a:t>+(1.15%*50%)		+(1.15%*50%)		+(1.15%*50%)</a:t>
            </a:r>
          </a:p>
          <a:p>
            <a:r>
              <a:rPr lang="en-US" dirty="0"/>
              <a:t>Allocation Factor		=1.13%			=1.06%			=1.20%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1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Allocation Amounts for Alachua County Under Each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19208"/>
          </a:xfrm>
        </p:spPr>
        <p:txBody>
          <a:bodyPr>
            <a:normAutofit/>
          </a:bodyPr>
          <a:lstStyle/>
          <a:p>
            <a:r>
              <a:rPr lang="en-US" dirty="0"/>
              <a:t>Finally, after calculating the allocation factor under each model, it becomes possible to determine the allocation amount for each county. Using Alachua County as the example: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6000" dirty="0"/>
          </a:p>
          <a:p>
            <a:r>
              <a:rPr lang="en-US" i="1" dirty="0"/>
              <a:t>*Models 1, 2, and 3 assume total funding equal to FY 2020-21 appropriation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5516"/>
              </p:ext>
            </p:extLst>
          </p:nvPr>
        </p:nvGraphicFramePr>
        <p:xfrm>
          <a:off x="752236" y="2986916"/>
          <a:ext cx="10342484" cy="2494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71961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1515121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234392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  <a:gridCol w="1748684">
                  <a:extLst>
                    <a:ext uri="{9D8B030D-6E8A-4147-A177-3AD203B41FA5}">
                      <a16:colId xmlns:a16="http://schemas.microsoft.com/office/drawing/2014/main" val="4281673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Proposed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FY2019-20</a:t>
                      </a:r>
                    </a:p>
                    <a:p>
                      <a:pPr algn="ctr"/>
                      <a:r>
                        <a:rPr lang="en-US" b="1" dirty="0"/>
                        <a:t>(Pre-”Hold Harmless”)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FY2018-19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TD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$89,795.08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$$44,897.54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$134,692.62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$104,826.66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$52,413.33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$157,239.99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T&amp;E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$119,212.29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$178,818.43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$59,606.14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2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Total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$640,269.45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$602,564.72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$677,974.18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$650,820.54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$605,854.51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6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D2472-EA04-4FE3-8CEF-97D3851FA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9091" r="3247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0CAD-C31C-4AA1-9A1B-5FA0B938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50967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Discussion of Stakeholder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81D0A-1648-4196-B55A-A4146F031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Summary of Feedback Received at Workshops and Website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3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FADF86-6F63-4222-AA36-A24531B8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Objectives of the Public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5355-2354-4FBD-9CB1-2EBE0BBA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900" dirty="0"/>
              <a:t>Gain an understanding of the current allocation methodology of the Trip &amp; Equipment Grant;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Explore datasets that could be applied to (or enhanced in) the funding formula;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Gather input on potential changes to the methodology adopted in Rule 41-2.014, FAC</a:t>
            </a:r>
          </a:p>
        </p:txBody>
      </p:sp>
      <p:pic>
        <p:nvPicPr>
          <p:cNvPr id="1026" name="Picture 2" descr="Bullseye">
            <a:hlinkClick r:id="rId2"/>
            <a:extLst>
              <a:ext uri="{FF2B5EF4-FFF2-40B4-BE49-F238E27FC236}">
                <a16:creationId xmlns:a16="http://schemas.microsoft.com/office/drawing/2014/main" id="{EEF83FEE-DC57-4C44-AA4E-8A8F27FC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944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87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person, bus, outdoor, road&#10;&#10;Description automatically generated">
            <a:extLst>
              <a:ext uri="{FF2B5EF4-FFF2-40B4-BE49-F238E27FC236}">
                <a16:creationId xmlns:a16="http://schemas.microsoft.com/office/drawing/2014/main" id="{9F15710F-6A6A-45A9-A8F2-4EAFDF36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7" name="Picture 16" descr="A close up of a road&#10;&#10;Description automatically generated">
            <a:extLst>
              <a:ext uri="{FF2B5EF4-FFF2-40B4-BE49-F238E27FC236}">
                <a16:creationId xmlns:a16="http://schemas.microsoft.com/office/drawing/2014/main" id="{1FCCAA4A-08B1-425D-BF4C-DFAA5F9A1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r="-2" b="2442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07F48-D8EC-45AA-8502-5008392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/>
              <a:t>Feedback on Demand Variables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70B3-C287-4C02-8E7E-8C3B4D175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700" dirty="0"/>
              <a:t>Using TD population (instead of general population) narrows the scope to identify those who are truly eligible and in need of services.</a:t>
            </a:r>
          </a:p>
          <a:p>
            <a:r>
              <a:rPr lang="en-US" sz="1700" dirty="0"/>
              <a:t>Rural systems tend to travel further distances to access certain services, such as medical facilities in neighboring urbanized areas.</a:t>
            </a:r>
          </a:p>
          <a:p>
            <a:r>
              <a:rPr lang="en-US" sz="1700" dirty="0"/>
              <a:t>Using centerline miles reinserts population as a second variable in the formula, which favors more urbanized counties.</a:t>
            </a:r>
          </a:p>
          <a:p>
            <a:r>
              <a:rPr lang="en-US" sz="1700" dirty="0"/>
              <a:t>Does the CLM data include dirt roads? Does it include private roads in gated communities?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01299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r="328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A Closer Look at Centerline 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1900" dirty="0"/>
              <a:t>Removal of CLM would leave population as a stand-alone variable, which would reduce allocations for smaller counties.</a:t>
            </a:r>
          </a:p>
          <a:p>
            <a:r>
              <a:rPr lang="en-US" sz="1900" dirty="0"/>
              <a:t>The CLM variable benefits smaller counties based on CLM per capita, </a:t>
            </a:r>
            <a:r>
              <a:rPr lang="en-US" sz="1900" b="1" i="1" u="sng" dirty="0"/>
              <a:t>not</a:t>
            </a:r>
            <a:r>
              <a:rPr lang="en-US" sz="1900" dirty="0"/>
              <a:t> total miles of public roads.</a:t>
            </a:r>
          </a:p>
          <a:p>
            <a:pPr lvl="1"/>
            <a:r>
              <a:rPr lang="en-US" sz="1900" dirty="0"/>
              <a:t>The CLM per capita is higher in smaller counties due to longer distances to travel.</a:t>
            </a:r>
          </a:p>
          <a:p>
            <a:r>
              <a:rPr lang="en-US" sz="1900" dirty="0"/>
              <a:t>See full analysis on impact of CLM at: </a:t>
            </a:r>
            <a:r>
              <a:rPr lang="en-US" sz="1900" dirty="0">
                <a:hlinkClick r:id="rId3"/>
              </a:rPr>
              <a:t>https://ctdallocationstudy.com/index.php/data/interim-reports/</a:t>
            </a:r>
            <a:r>
              <a:rPr lang="en-US" sz="1900" dirty="0"/>
              <a:t>.</a:t>
            </a:r>
          </a:p>
          <a:p>
            <a:r>
              <a:rPr lang="en-US" sz="1900" dirty="0"/>
              <a:t>CLM data include dirt roads, but does not include private roads in gated communities: [insert link to dataset].</a:t>
            </a:r>
          </a:p>
        </p:txBody>
      </p:sp>
    </p:spTree>
    <p:extLst>
      <p:ext uri="{BB962C8B-B14F-4D97-AF65-F5344CB8AC3E}">
        <p14:creationId xmlns:p14="http://schemas.microsoft.com/office/powerpoint/2010/main" val="312231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3" r="3339" b="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Feedback on Performance Variable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201932" cy="3937136"/>
          </a:xfrm>
        </p:spPr>
        <p:txBody>
          <a:bodyPr anchor="t">
            <a:normAutofit/>
          </a:bodyPr>
          <a:lstStyle/>
          <a:p>
            <a:r>
              <a:rPr lang="en-US" sz="1700" dirty="0"/>
              <a:t>Debate over the use of AOR data within the formula:</a:t>
            </a:r>
          </a:p>
          <a:p>
            <a:pPr lvl="1"/>
            <a:r>
              <a:rPr lang="en-US" sz="1400" dirty="0"/>
              <a:t>Some argue removal due to a lack of credible, accurate data across the system.</a:t>
            </a:r>
          </a:p>
          <a:p>
            <a:pPr lvl="1"/>
            <a:r>
              <a:rPr lang="en-US" sz="1400" dirty="0"/>
              <a:t>Some argue its use incentivizes CTCs to work with coordination contractors and purchasing agencies.</a:t>
            </a:r>
          </a:p>
          <a:p>
            <a:r>
              <a:rPr lang="en-US" sz="1700" dirty="0"/>
              <a:t>The formula should consider costs associated with providing longer distance trips (urban and rural).</a:t>
            </a:r>
          </a:p>
          <a:p>
            <a:r>
              <a:rPr lang="en-US" sz="1700" dirty="0"/>
              <a:t>Debate over the use of bus passes within the formula:</a:t>
            </a:r>
          </a:p>
          <a:p>
            <a:pPr lvl="1"/>
            <a:r>
              <a:rPr lang="en-US" sz="1400" dirty="0"/>
              <a:t>Some argue removal to favor rural systems that do not have robust fixed-route transit services.</a:t>
            </a:r>
          </a:p>
          <a:p>
            <a:pPr lvl="1"/>
            <a:r>
              <a:rPr lang="en-US" sz="1400" dirty="0"/>
              <a:t>Some argue for inclusion of actual trips allotted for the pass to incentivize the use of fixed-route systems.</a:t>
            </a:r>
          </a:p>
          <a:p>
            <a:pPr lvl="0"/>
            <a:r>
              <a:rPr lang="en-US" sz="1700" dirty="0"/>
              <a:t>How will trips that exceed the allocated amount (“overage” in T&amp;E invoice data) be addressed?</a:t>
            </a:r>
          </a:p>
        </p:txBody>
      </p:sp>
    </p:spTree>
    <p:extLst>
      <p:ext uri="{BB962C8B-B14F-4D97-AF65-F5344CB8AC3E}">
        <p14:creationId xmlns:p14="http://schemas.microsoft.com/office/powerpoint/2010/main" val="301699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Feedback on Base and Other Factors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3814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4182784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Consider a phase-in approach to allow systems time to adjust to new formula.</a:t>
            </a:r>
          </a:p>
          <a:p>
            <a:r>
              <a:rPr lang="en-US" sz="1800" dirty="0"/>
              <a:t>Add a “floor” and “cap” to prevent a certain percentage of loss or gain in allocations to phase-in new formula.</a:t>
            </a:r>
          </a:p>
          <a:p>
            <a:r>
              <a:rPr lang="en-US" sz="1800" dirty="0"/>
              <a:t>Consider trip purposes, with greater weight given to medical-related trips.</a:t>
            </a:r>
          </a:p>
          <a:p>
            <a:r>
              <a:rPr lang="en-US" sz="1800" dirty="0"/>
              <a:t>Delay implementation due to COVID-19 impact on services (i.e., invoice data).</a:t>
            </a:r>
          </a:p>
        </p:txBody>
      </p:sp>
    </p:spTree>
    <p:extLst>
      <p:ext uri="{BB962C8B-B14F-4D97-AF65-F5344CB8AC3E}">
        <p14:creationId xmlns:p14="http://schemas.microsoft.com/office/powerpoint/2010/main" val="123429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98F4E-F91D-4A36-AC41-A5A0D1222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" b="26062"/>
          <a:stretch/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29FDC-37E4-4A53-9AA4-2383AD46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3" y="5120639"/>
            <a:ext cx="7699606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A Closer Look at Performance 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8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3514-C2F3-4DA5-A220-7B1BE52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Questions to Consider</a:t>
            </a: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DD4E214D-1544-402A-A644-0A59FF9E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r="26814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A1-E8D7-46D9-AD49-0131EA01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6220000" cy="33427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What weight should be given to T&amp;E invoice miles relative to trips?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miles be given more weight or less weight than one-tenth an equivalent type trip?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the performance variable be delayed for one year because some systems may report miles differently (i.e., passenger, vehicle, or direct)?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How should weights be assigned to bus passes (i.e., daily, weekly, monthly, etc.) reimbursed under the T&amp;E Grant?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Should the funding model consider trips (and miles) that exceed the allocated amount (“overage”) for a given month or year?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If so, to what extent should these trips/miles be weighted relative to trips/miles within allocated amount?</a:t>
            </a:r>
          </a:p>
        </p:txBody>
      </p:sp>
    </p:spTree>
    <p:extLst>
      <p:ext uri="{BB962C8B-B14F-4D97-AF65-F5344CB8AC3E}">
        <p14:creationId xmlns:p14="http://schemas.microsoft.com/office/powerpoint/2010/main" val="43567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Trips/Miles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weights from the initial report (Table 4C) are based on the average rates that CTCs are reimbursed under the T&amp;E Grant.</a:t>
            </a:r>
          </a:p>
          <a:p>
            <a:r>
              <a:rPr lang="en-US" sz="1800" dirty="0"/>
              <a:t>An ambulatory trip is given the baseline weight of 1.0.</a:t>
            </a:r>
          </a:p>
          <a:p>
            <a:r>
              <a:rPr lang="en-US" sz="1800" dirty="0"/>
              <a:t>A wheelchair trip is weighted at 1.7 because it is reimbursed on average 1.7 times the cost of an ambulatory trip.</a:t>
            </a:r>
          </a:p>
          <a:p>
            <a:r>
              <a:rPr lang="en-US" sz="1800" dirty="0"/>
              <a:t>Miles are weighted at 0.1 the amount for an equivalent type of trip, so that each additional mile in a trip adds 0.1 to the total for the trip…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40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6732396" y="10"/>
            <a:ext cx="5459604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3D04277-8282-4B0C-B879-AC308E35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39A330C-D236-48FE-9DD8-201D1A32C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81453"/>
              </p:ext>
            </p:extLst>
          </p:nvPr>
        </p:nvGraphicFramePr>
        <p:xfrm>
          <a:off x="71804" y="86092"/>
          <a:ext cx="6509866" cy="6662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04" y="86092"/>
                        <a:ext cx="6509866" cy="6662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5484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FDF0C92-003B-47BF-85AE-79492AE869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2246" y="6385560"/>
          <a:ext cx="3767497" cy="41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name="Worksheet" r:id="rId3" imgW="5608462" imgH="617433" progId="Excel.Sheet.12">
                  <p:embed/>
                </p:oleObj>
              </mc:Choice>
              <mc:Fallback>
                <p:oleObj name="Worksheet" r:id="rId3" imgW="5608462" imgH="617433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FDF0C92-003B-47BF-85AE-79492AE8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2246" y="6385560"/>
                        <a:ext cx="3767497" cy="414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FAF3CF4-5808-494C-9561-9579C7CED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3378" y="5810070"/>
          <a:ext cx="2585243" cy="42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name="Worksheet" r:id="rId5" imgW="3779662" imgH="617433" progId="Excel.Sheet.12">
                  <p:embed/>
                </p:oleObj>
              </mc:Choice>
              <mc:Fallback>
                <p:oleObj name="Worksheet" r:id="rId5" imgW="3779662" imgH="617433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FAF3CF4-5808-494C-9561-9579C7CED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3378" y="5810070"/>
                        <a:ext cx="2585243" cy="422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5BF5996-2370-4BBA-9161-F0B43ACA45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8472" y="5226990"/>
          <a:ext cx="1995055" cy="429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" name="Worksheet" r:id="rId7" imgW="2865262" imgH="617433" progId="Excel.Sheet.12">
                  <p:embed/>
                </p:oleObj>
              </mc:Choice>
              <mc:Fallback>
                <p:oleObj name="Worksheet" r:id="rId7" imgW="2865262" imgH="617433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5BF5996-2370-4BBA-9161-F0B43ACA4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8472" y="5226990"/>
                        <a:ext cx="1995055" cy="429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041E911-ADD1-44FD-BD44-991AFAB0D3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4875" y="4633331"/>
          <a:ext cx="2662237" cy="44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name="Worksheet" r:id="rId9" imgW="3779662" imgH="624682" progId="Excel.Sheet.12">
                  <p:embed/>
                </p:oleObj>
              </mc:Choice>
              <mc:Fallback>
                <p:oleObj name="Worksheet" r:id="rId9" imgW="3779662" imgH="624682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041E911-ADD1-44FD-BD44-991AFAB0D3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64875" y="4633331"/>
                        <a:ext cx="2662237" cy="44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1D382CE-15C1-4166-A9C9-4A08C6775326}"/>
              </a:ext>
            </a:extLst>
          </p:cNvPr>
          <p:cNvSpPr txBox="1"/>
          <p:nvPr/>
        </p:nvSpPr>
        <p:spPr>
          <a:xfrm>
            <a:off x="4936829" y="634698"/>
            <a:ext cx="231832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“Service differentiation factors were created for each different service type based upon load/unload time . . . The current rate model established Ambulatory as the baseline . . . when computing multiple service rates”</a:t>
            </a:r>
          </a:p>
          <a:p>
            <a:endParaRPr lang="en-US" dirty="0"/>
          </a:p>
          <a:p>
            <a:r>
              <a:rPr lang="en-US" sz="1400" i="1" dirty="0"/>
              <a:t>-Thomas Howell Ferguson,  2019 Rate Model Report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B5230FD-F154-40BC-982A-3435486F1D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408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" name="Worksheet" r:id="rId11" imgW="9502105" imgH="12862481" progId="Excel.Sheet.12">
                  <p:embed/>
                </p:oleObj>
              </mc:Choice>
              <mc:Fallback>
                <p:oleObj name="Worksheet" r:id="rId11" imgW="9502105" imgH="12862481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B5230FD-F154-40BC-982A-3435486F1D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08408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99AB6A3-3C91-4DE2-8D72-3176335B4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80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" name="Worksheet" r:id="rId13" imgW="9502105" imgH="12862481" progId="Excel.Sheet.12">
                  <p:embed/>
                </p:oleObj>
              </mc:Choice>
              <mc:Fallback>
                <p:oleObj name="Worksheet" r:id="rId13" imgW="9502105" imgH="12862481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99AB6A3-3C91-4DE2-8D72-3176335B4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380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47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Bus Passes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CTD purchases bus passes to subsidize the fare for TD riders to use the fixed-route system, where available.</a:t>
            </a:r>
          </a:p>
          <a:p>
            <a:r>
              <a:rPr lang="en-US" sz="1800" dirty="0"/>
              <a:t>Bus passes overwhelmingly are based on the number of days – </a:t>
            </a:r>
            <a:r>
              <a:rPr lang="en-US" sz="1800" b="1" i="1" u="sng" dirty="0"/>
              <a:t>not</a:t>
            </a:r>
            <a:r>
              <a:rPr lang="en-US" sz="1800" dirty="0"/>
              <a:t> number of trips – allotted for riders:</a:t>
            </a:r>
          </a:p>
          <a:p>
            <a:pPr lvl="1"/>
            <a:r>
              <a:rPr lang="en-US" sz="1600" dirty="0"/>
              <a:t>Cost of the pass does not change based on number of trips taken by the rider</a:t>
            </a:r>
          </a:p>
          <a:p>
            <a:r>
              <a:rPr lang="en-US" sz="1800" dirty="0"/>
              <a:t>Bus pass rates can also be compared relative to baseline ambulatory rate.</a:t>
            </a:r>
          </a:p>
          <a:p>
            <a:r>
              <a:rPr lang="en-US" sz="1800" dirty="0"/>
              <a:t>Proposed models weigh passes significantly higher to incentivize use when available…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052" y="368169"/>
            <a:ext cx="6883948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94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4675E5-DC71-4BE9-A218-057360AE1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smoke&#10;&#10;Description automatically generated">
            <a:extLst>
              <a:ext uri="{FF2B5EF4-FFF2-40B4-BE49-F238E27FC236}">
                <a16:creationId xmlns:a16="http://schemas.microsoft.com/office/drawing/2014/main" id="{73EE21E2-8BE6-4068-B21C-415C547E8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51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1FB15EB-9446-4F9C-894D-70507266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926258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38F07916-3915-4716-BF80-65754B20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658609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2DFF82BD-CC26-4EED-9652-13FB95DBF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4410" y="659524"/>
            <a:ext cx="529920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639C7-97A7-4D15-8365-0683E6AC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913" y="437832"/>
            <a:ext cx="4648242" cy="11354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F6DF-33AD-4407-ADA6-F2D558B18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13" y="1625714"/>
            <a:ext cx="4648242" cy="428545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EFFFF"/>
                </a:solidFill>
              </a:rPr>
              <a:t>This is a </a:t>
            </a:r>
            <a:r>
              <a:rPr lang="en-US" sz="2000" b="1" i="1" u="sng" dirty="0">
                <a:solidFill>
                  <a:srgbClr val="FEFFFF"/>
                </a:solidFill>
              </a:rPr>
              <a:t>public</a:t>
            </a:r>
            <a:r>
              <a:rPr lang="en-US" sz="2000" dirty="0">
                <a:solidFill>
                  <a:srgbClr val="FEFFFF"/>
                </a:solidFill>
              </a:rPr>
              <a:t> meeting under Florida’s Government in the Sunshine Act.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This meeting is being recorded.</a:t>
            </a:r>
            <a:endParaRPr lang="en-US" sz="1600" dirty="0">
              <a:solidFill>
                <a:srgbClr val="FEFFFF"/>
              </a:solidFill>
            </a:endParaRPr>
          </a:p>
          <a:p>
            <a:r>
              <a:rPr lang="en-US" sz="2000" dirty="0">
                <a:solidFill>
                  <a:srgbClr val="FEFFFF"/>
                </a:solidFill>
              </a:rPr>
              <a:t>All audio and phone lines are muted.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Speakers that submitted a public comment form will be selected first.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Webinar speakers will be unmuted when called on by the meeting facilitator.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Phone participants will be instructed on unmuting their phone lines.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All speakers during public input will be limited to 5 minutes.</a:t>
            </a:r>
            <a:endParaRPr lang="en-US" sz="800" dirty="0">
              <a:solidFill>
                <a:srgbClr val="FEFFFF"/>
              </a:solidFill>
            </a:endParaRPr>
          </a:p>
          <a:p>
            <a:endParaRPr lang="en-US" sz="2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8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5199" y="368169"/>
            <a:ext cx="5526801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808951E-847D-40C2-8323-D9ACB79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D3E2205-45DD-4C77-9188-7227D96B8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326633"/>
              </p:ext>
            </p:extLst>
          </p:nvPr>
        </p:nvGraphicFramePr>
        <p:xfrm>
          <a:off x="111997" y="76044"/>
          <a:ext cx="6441205" cy="6591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997" y="76044"/>
                        <a:ext cx="6441205" cy="6591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37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1B9E-2D0A-4E87-A631-934465B39E79}"/>
              </a:ext>
            </a:extLst>
          </p:cNvPr>
          <p:cNvSpPr txBox="1"/>
          <p:nvPr/>
        </p:nvSpPr>
        <p:spPr>
          <a:xfrm>
            <a:off x="284085" y="2672179"/>
            <a:ext cx="2796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type of bus pass (monthly, 10 day, weekly, daily, single trip), the proposed weights in the initial report exceed the maximum relative cost for that pass found statewide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4F181-C099-4547-8493-FBF8F66E1739}"/>
              </a:ext>
            </a:extLst>
          </p:cNvPr>
          <p:cNvSpPr txBox="1"/>
          <p:nvPr/>
        </p:nvSpPr>
        <p:spPr>
          <a:xfrm>
            <a:off x="284085" y="332913"/>
            <a:ext cx="2796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*Note: Ambulatory mile rates are multiplied by 10 for the purposes of comparing a bus pass rate to an ambulatory trip.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03A314F-D9A1-4B32-BAAF-72281353E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728868"/>
              </p:ext>
            </p:extLst>
          </p:nvPr>
        </p:nvGraphicFramePr>
        <p:xfrm>
          <a:off x="3415896" y="133212"/>
          <a:ext cx="8675490" cy="651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Worksheet" r:id="rId3" imgW="15941182" imgH="11970870" progId="Excel.Sheet.12">
                  <p:embed/>
                </p:oleObj>
              </mc:Choice>
              <mc:Fallback>
                <p:oleObj name="Worksheet" r:id="rId3" imgW="15941182" imgH="119708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5896" y="133212"/>
                        <a:ext cx="8675490" cy="651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0B229BF-22AD-4854-98CF-376352B2F9B1}"/>
              </a:ext>
            </a:extLst>
          </p:cNvPr>
          <p:cNvCxnSpPr>
            <a:cxnSpLocks/>
          </p:cNvCxnSpPr>
          <p:nvPr/>
        </p:nvCxnSpPr>
        <p:spPr>
          <a:xfrm>
            <a:off x="293480" y="4820575"/>
            <a:ext cx="4615871" cy="1704512"/>
          </a:xfrm>
          <a:prstGeom prst="curvedConnector3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2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087172" cy="1692835"/>
          </a:xfrm>
        </p:spPr>
        <p:txBody>
          <a:bodyPr anchor="t">
            <a:normAutofit/>
          </a:bodyPr>
          <a:lstStyle/>
          <a:p>
            <a:r>
              <a:rPr lang="en-US" sz="3900" dirty="0"/>
              <a:t>Other Factors to Consider in Invoice Data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121763"/>
            <a:ext cx="5087172" cy="4314548"/>
          </a:xfrm>
        </p:spPr>
        <p:txBody>
          <a:bodyPr>
            <a:normAutofit/>
          </a:bodyPr>
          <a:lstStyle/>
          <a:p>
            <a:r>
              <a:rPr lang="en-US" sz="1700" dirty="0"/>
              <a:t>Some CTCs provide TD services that exceed the allocated amount (“overage”):</a:t>
            </a:r>
          </a:p>
          <a:p>
            <a:pPr lvl="1"/>
            <a:r>
              <a:rPr lang="en-US" sz="1500" dirty="0"/>
              <a:t>Usually provided by local government funds.</a:t>
            </a:r>
          </a:p>
          <a:p>
            <a:pPr lvl="1"/>
            <a:r>
              <a:rPr lang="en-US" sz="1500" dirty="0"/>
              <a:t>May be captured in the AOR, but not necessarily the invoice data.</a:t>
            </a:r>
          </a:p>
          <a:p>
            <a:r>
              <a:rPr lang="en-US" sz="1700" dirty="0"/>
              <a:t>T&amp;E Grant allows CTCs to use up to 25% of allocation to purchase capital equipment.</a:t>
            </a:r>
          </a:p>
          <a:p>
            <a:r>
              <a:rPr lang="en-US" sz="1700" dirty="0"/>
              <a:t>“Mileage” reported in the invoice data may vary and include:</a:t>
            </a:r>
          </a:p>
          <a:p>
            <a:pPr lvl="1"/>
            <a:r>
              <a:rPr lang="en-US" sz="1500" dirty="0"/>
              <a:t>Passenger – the miles traveled with the rider on the vehicle.</a:t>
            </a:r>
          </a:p>
          <a:p>
            <a:pPr lvl="1"/>
            <a:r>
              <a:rPr lang="en-US" sz="1500" dirty="0"/>
              <a:t>Vehicle – the miles a vehicle travels on the road.</a:t>
            </a:r>
          </a:p>
          <a:p>
            <a:pPr lvl="1"/>
            <a:r>
              <a:rPr lang="en-US" sz="1500" dirty="0"/>
              <a:t>Direct – the miles between the rider’s pick-up and drop-off locations.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1" r="-2" b="-2"/>
          <a:stretch/>
        </p:blipFill>
        <p:spPr>
          <a:xfrm>
            <a:off x="6860989" y="1048447"/>
            <a:ext cx="4805082" cy="480508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94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087172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 Consider in Invoice Data:</a:t>
            </a:r>
            <a:br>
              <a:rPr lang="en-US" sz="3900" dirty="0"/>
            </a:br>
            <a:r>
              <a:rPr lang="en-US" sz="3900" dirty="0"/>
              <a:t>Example of Overage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600" b="1" i="1" dirty="0"/>
              <a:t>( Initial Weighted Trip Count ÷ Billed Amount Relative to Allocation Amount ) +</a:t>
            </a:r>
          </a:p>
          <a:p>
            <a:pPr marL="0" indent="0">
              <a:buNone/>
            </a:pPr>
            <a:r>
              <a:rPr lang="en-US" sz="1600" b="1" i="1" dirty="0"/>
              <a:t>{[ Initial Weighted Trip Count – ( Initial Weighted Trip Count ÷ Billed Amount Relative to Allocation Amount )] * Weight Given to Overage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1:</a:t>
            </a:r>
            <a:r>
              <a:rPr lang="en-US" sz="1800" b="1" dirty="0"/>
              <a:t>  1,100 Trips provided at $100 per Trip and No Overage Allowed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 1,100 Trips provided at $100 per Trip and Partial Overage Allowed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29B01A9-08B8-42AC-96A7-A9479DFA0D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67657"/>
              </p:ext>
            </p:extLst>
          </p:nvPr>
        </p:nvGraphicFramePr>
        <p:xfrm>
          <a:off x="333404" y="4091574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Worksheet" r:id="rId3" imgW="10850738" imgH="731710" progId="Excel.Sheet.12">
                  <p:embed/>
                </p:oleObj>
              </mc:Choice>
              <mc:Fallback>
                <p:oleObj name="Worksheet" r:id="rId3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404" y="4091574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D62EF48-7951-4F61-A5EA-80A989EB6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278171"/>
              </p:ext>
            </p:extLst>
          </p:nvPr>
        </p:nvGraphicFramePr>
        <p:xfrm>
          <a:off x="333404" y="5494325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Worksheet" r:id="rId5" imgW="10850738" imgH="731710" progId="Excel.Sheet.12">
                  <p:embed/>
                </p:oleObj>
              </mc:Choice>
              <mc:Fallback>
                <p:oleObj name="Worksheet" r:id="rId5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404" y="5494325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59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685800"/>
            <a:ext cx="5505931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 Consider in Invoice Data:</a:t>
            </a:r>
            <a:br>
              <a:rPr lang="en-US" sz="3900" dirty="0"/>
            </a:br>
            <a:r>
              <a:rPr lang="en-US" sz="3900" dirty="0"/>
              <a:t>Capital Equipment Purchases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500" b="1" i="1" dirty="0"/>
              <a:t>Initial Weighted </a:t>
            </a:r>
            <a:r>
              <a:rPr lang="en-US" sz="1500" b="1" i="1"/>
              <a:t>Trip Count </a:t>
            </a:r>
            <a:r>
              <a:rPr lang="en-US" sz="1500" b="1" i="1" dirty="0"/>
              <a:t>+</a:t>
            </a:r>
          </a:p>
          <a:p>
            <a:pPr marL="0" indent="0">
              <a:buNone/>
            </a:pPr>
            <a:r>
              <a:rPr lang="en-US" sz="1500" b="1" i="1" dirty="0"/>
              <a:t>{[ Billed Amount for Capital Equipment * ( Initial Weighted Trip Count ÷ Billed Amount Trips/Miles/Passes )] * Weight Given to Capital Equipment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1:</a:t>
            </a:r>
            <a:r>
              <a:rPr lang="en-US" sz="1800" b="1" dirty="0"/>
              <a:t>  9,000 Trips provided at $100 per Trip and Capital Equipment Fully Counted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9,000 Trips provided at $100 per Trip and Capital Equipment Partially Counted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8ED57DB-CC55-437B-8B84-D930BA71A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235521"/>
              </p:ext>
            </p:extLst>
          </p:nvPr>
        </p:nvGraphicFramePr>
        <p:xfrm>
          <a:off x="307528" y="4089235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Worksheet" r:id="rId3" imgW="10850738" imgH="822960" progId="Excel.Sheet.12">
                  <p:embed/>
                </p:oleObj>
              </mc:Choice>
              <mc:Fallback>
                <p:oleObj name="Worksheet" r:id="rId3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528" y="4089235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189D384-5C01-4A38-83FC-40C307E89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12970"/>
              </p:ext>
            </p:extLst>
          </p:nvPr>
        </p:nvGraphicFramePr>
        <p:xfrm>
          <a:off x="309529" y="5481931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Worksheet" r:id="rId5" imgW="10850738" imgH="822960" progId="Excel.Sheet.12">
                  <p:embed/>
                </p:oleObj>
              </mc:Choice>
              <mc:Fallback>
                <p:oleObj name="Worksheet" r:id="rId5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529" y="5481931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6093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E0C28A69-9B26-45AC-AFF7-719A7A50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46295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Why should the AOR be Replaced?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r="17585" b="-2"/>
          <a:stretch/>
        </p:blipFill>
        <p:spPr>
          <a:xfrm>
            <a:off x="20" y="-1"/>
            <a:ext cx="6688434" cy="6858000"/>
          </a:xfrm>
          <a:prstGeom prst="rect">
            <a:avLst/>
          </a:prstGeom>
        </p:spPr>
      </p:pic>
      <p:sp>
        <p:nvSpPr>
          <p:cNvPr id="35" name="Rectangle 2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7200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541" y="2510108"/>
            <a:ext cx="5325625" cy="3964647"/>
          </a:xfrm>
        </p:spPr>
        <p:txBody>
          <a:bodyPr>
            <a:normAutofit/>
          </a:bodyPr>
          <a:lstStyle/>
          <a:p>
            <a:r>
              <a:rPr lang="en-US" sz="1700" dirty="0"/>
              <a:t>Unlike T&amp;E invoice data, CTD cannot authenticate AOR trips/miles not funded by TD Trust Fund.</a:t>
            </a:r>
          </a:p>
          <a:p>
            <a:r>
              <a:rPr lang="en-US" sz="1700" dirty="0"/>
              <a:t>AOR only provides aggregate data and lacks consistent support documentation to verify.</a:t>
            </a:r>
          </a:p>
          <a:p>
            <a:r>
              <a:rPr lang="en-US" sz="1700" dirty="0"/>
              <a:t>Inconsistent reporting from year-to-year:</a:t>
            </a:r>
          </a:p>
          <a:p>
            <a:pPr lvl="1"/>
            <a:r>
              <a:rPr lang="en-US" sz="1500" dirty="0"/>
              <a:t>Example: reported 99,396 total school bus trips in 2017, but only 26,265 in 2019.</a:t>
            </a:r>
          </a:p>
          <a:p>
            <a:r>
              <a:rPr lang="en-US" sz="1700" dirty="0"/>
              <a:t>Coordination contractor data may not be verified by CTC.</a:t>
            </a:r>
          </a:p>
          <a:p>
            <a:r>
              <a:rPr lang="en-US" sz="1700" dirty="0"/>
              <a:t>Allocating T&amp;E funds for trips funded by other programs duplicates services and is not cost-effective.</a:t>
            </a:r>
          </a:p>
        </p:txBody>
      </p:sp>
    </p:spTree>
    <p:extLst>
      <p:ext uri="{BB962C8B-B14F-4D97-AF65-F5344CB8AC3E}">
        <p14:creationId xmlns:p14="http://schemas.microsoft.com/office/powerpoint/2010/main" val="713894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Other Factors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3727835"/>
          </a:xfrm>
        </p:spPr>
        <p:txBody>
          <a:bodyPr>
            <a:normAutofit/>
          </a:bodyPr>
          <a:lstStyle/>
          <a:p>
            <a:r>
              <a:rPr lang="en-US" sz="1900" dirty="0"/>
              <a:t>Base variable can be raised to a higher level than 50% and gradually lowered each year to “phase-in” new formula.</a:t>
            </a:r>
          </a:p>
          <a:p>
            <a:r>
              <a:rPr lang="en-US" sz="1900" dirty="0"/>
              <a:t>Adding a “floor” and “cap” would duplicate the Base Variable.</a:t>
            </a:r>
          </a:p>
          <a:p>
            <a:r>
              <a:rPr lang="en-US" sz="1900" dirty="0"/>
              <a:t>CTD intends to implement new formula in FY21-22 but can use data from a different year (prior to COVID-19).</a:t>
            </a:r>
          </a:p>
          <a:p>
            <a:r>
              <a:rPr lang="en-US" sz="1900" dirty="0"/>
              <a:t>Prioritizing trip purposes within state formula would remove local autonomy.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r="16680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74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E3DC2-FF34-4B65-8E61-F87D7AF4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r="13680" b="-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945E-EA2D-4EF3-AA31-9CDE692E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Public Input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1F41D78-4B28-40C1-8E52-49FEE898E845}"/>
              </a:ext>
            </a:extLst>
          </p:cNvPr>
          <p:cNvSpPr txBox="1">
            <a:spLocks/>
          </p:cNvSpPr>
          <p:nvPr/>
        </p:nvSpPr>
        <p:spPr>
          <a:xfrm>
            <a:off x="948648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Stakeholders may submit feedback and find additional information at: </a:t>
            </a:r>
            <a:r>
              <a:rPr lang="en-US" sz="1600" dirty="0">
                <a:solidFill>
                  <a:srgbClr val="FFFFFF"/>
                </a:solidFill>
                <a:hlinkClick r:id="rId3"/>
              </a:rPr>
              <a:t>https://ctdallocationstudy.com/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Contact information: David Darm, CTD Executive Director, </a:t>
            </a:r>
            <a:r>
              <a:rPr lang="en-US" sz="1600" dirty="0">
                <a:solidFill>
                  <a:srgbClr val="FFFFFF"/>
                </a:solidFill>
                <a:hlinkClick r:id="rId4"/>
              </a:rPr>
              <a:t>David.Darm@dot.state.fl.us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4430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F281AFC-C33B-4F09-A928-1EC58A95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ivacy not included - GoToMeeting">
            <a:hlinkClick r:id="rId2"/>
            <a:extLst>
              <a:ext uri="{FF2B5EF4-FFF2-40B4-BE49-F238E27FC236}">
                <a16:creationId xmlns:a16="http://schemas.microsoft.com/office/drawing/2014/main" id="{51924B41-D9CD-471D-82A4-6E7E73707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6" r="-1" b="20982"/>
          <a:stretch/>
        </p:blipFill>
        <p:spPr bwMode="auto">
          <a:xfrm>
            <a:off x="20" y="227"/>
            <a:ext cx="1219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6">
            <a:extLst>
              <a:ext uri="{FF2B5EF4-FFF2-40B4-BE49-F238E27FC236}">
                <a16:creationId xmlns:a16="http://schemas.microsoft.com/office/drawing/2014/main" id="{D68028DB-A126-4990-9942-0625D2371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6805E71-D4F6-4554-B94A-1551CA75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3ED8B0AB-AFC8-4BD9-8F04-45B43D074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749BB-CB41-4FFA-9562-DF9E647F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4267831"/>
            <a:ext cx="797090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Webinar Tutorial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8BCD8A7A-53FC-474D-B04F-67F9F428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7800" y="4377267"/>
            <a:ext cx="3121152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Funding Allocation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Summary of Analysis &amp; Proposed 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7910" y="1750042"/>
            <a:ext cx="3659819" cy="242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0" name="CustomShape 1"/>
          <p:cNvSpPr/>
          <p:nvPr/>
        </p:nvSpPr>
        <p:spPr>
          <a:xfrm>
            <a:off x="212759" y="413280"/>
            <a:ext cx="6152529" cy="4425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“Decisions will be better, and better understood </a:t>
            </a: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supported, if transparency, discussion and debate, communication and collaboration precede them.</a:t>
            </a: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Robert Gates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Former U.S. Secretary of Defense</a:t>
            </a: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82036-73FF-4CE6-9445-3DF8DFDE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Study Objectives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D8DB4-066E-4588-9D04-B8A448FAB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1841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79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15B1-264A-4D1B-B336-06C98033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Guiding Principles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1FF6D-D7A0-4257-AC83-C24B1FF32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094771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6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83D73-C0E3-4AF9-9641-0E52AD36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16835"/>
            <a:ext cx="659896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Trip &amp; Equipment Grant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86C4468-CC16-451E-98FC-9B672345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505068"/>
            <a:ext cx="6810375" cy="39052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Allocation methodology established in Rule 41-2.014(5), FAC.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Consists of two components: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Base Funding – Based on a county’s equivalent allocation in FY1999-00.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Formula Funding – Based on four variables that equally measure demand and performance of transportation disadvantaged services in a county: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Population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Geographic Square Miles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Annual Operating Report (AOR) Trips (performance)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AOR Vehicle Miles (performance)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Funds are disbursed to the county’s Community Transportation Coordinators (CTC) after TD services are rendered.</a:t>
            </a:r>
          </a:p>
        </p:txBody>
      </p:sp>
      <p:pic>
        <p:nvPicPr>
          <p:cNvPr id="38" name="Graphic 24" descr="Dollar">
            <a:extLst>
              <a:ext uri="{FF2B5EF4-FFF2-40B4-BE49-F238E27FC236}">
                <a16:creationId xmlns:a16="http://schemas.microsoft.com/office/drawing/2014/main" id="{8236F008-9852-4819-B5BB-D92E591E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1982" y="1770977"/>
            <a:ext cx="3294253" cy="32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2686</Words>
  <Application>Microsoft Office PowerPoint</Application>
  <PresentationFormat>Widescreen</PresentationFormat>
  <Paragraphs>249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Andalus</vt:lpstr>
      <vt:lpstr>Arial</vt:lpstr>
      <vt:lpstr>Bookman Old Style</vt:lpstr>
      <vt:lpstr>Calibri</vt:lpstr>
      <vt:lpstr>Calibri Light</vt:lpstr>
      <vt:lpstr>Franklin Gothic Book</vt:lpstr>
      <vt:lpstr>Helvetica Neue Medium</vt:lpstr>
      <vt:lpstr>Times New Roman</vt:lpstr>
      <vt:lpstr>Office Theme</vt:lpstr>
      <vt:lpstr>2_Office Theme</vt:lpstr>
      <vt:lpstr>1_RetrospectVTI</vt:lpstr>
      <vt:lpstr>1_Office Theme</vt:lpstr>
      <vt:lpstr>Microsoft Excel Worksheet</vt:lpstr>
      <vt:lpstr>3rd Public Workshop: Trip &amp; Equipment Grant Allocation Methodology</vt:lpstr>
      <vt:lpstr>Objectives of the Public Workshop</vt:lpstr>
      <vt:lpstr>Meeting Rules</vt:lpstr>
      <vt:lpstr>Webinar Tutorial</vt:lpstr>
      <vt:lpstr>Funding Allocation Study</vt:lpstr>
      <vt:lpstr>PowerPoint Presentation</vt:lpstr>
      <vt:lpstr>Study Objectives</vt:lpstr>
      <vt:lpstr>Guiding Principles</vt:lpstr>
      <vt:lpstr>Trip &amp; Equipment Grant</vt:lpstr>
      <vt:lpstr>Allocations VS Disbursements</vt:lpstr>
      <vt:lpstr>Data Sources Explored by Study</vt:lpstr>
      <vt:lpstr>Analysis of Individual Variables</vt:lpstr>
      <vt:lpstr>Summary of Proposed Changes</vt:lpstr>
      <vt:lpstr>Proposed Variable Weights</vt:lpstr>
      <vt:lpstr>Calculating Statewide Shares: Alachua County</vt:lpstr>
      <vt:lpstr>Models for Consideration</vt:lpstr>
      <vt:lpstr>Calculating Alachua County Share in Each Model </vt:lpstr>
      <vt:lpstr>Allocation Amounts for Alachua County Under Each Model</vt:lpstr>
      <vt:lpstr>Discussion of Stakeholder Input</vt:lpstr>
      <vt:lpstr>Feedback on Demand Variables</vt:lpstr>
      <vt:lpstr>A Closer Look at Centerline Miles</vt:lpstr>
      <vt:lpstr>Feedback on Performance Variable</vt:lpstr>
      <vt:lpstr>Feedback on Base and Other Factors</vt:lpstr>
      <vt:lpstr>A Closer Look at Performance </vt:lpstr>
      <vt:lpstr>Questions to Consider</vt:lpstr>
      <vt:lpstr>Understanding the Weights for Trips/Miles</vt:lpstr>
      <vt:lpstr>PowerPoint Presentation</vt:lpstr>
      <vt:lpstr>PowerPoint Presentation</vt:lpstr>
      <vt:lpstr>Understanding the Weights for Bus Passes</vt:lpstr>
      <vt:lpstr>PowerPoint Presentation</vt:lpstr>
      <vt:lpstr>PowerPoint Presentation</vt:lpstr>
      <vt:lpstr>Other Factors to Consider in Invoice Data</vt:lpstr>
      <vt:lpstr>Other Factors to Consider in Invoice Data: Example of Overage</vt:lpstr>
      <vt:lpstr>Other Factors to Consider in Invoice Data: Capital Equipment Purchases</vt:lpstr>
      <vt:lpstr>Why should the AOR be Replaced?</vt:lpstr>
      <vt:lpstr>Other Factors to Consider</vt:lpstr>
      <vt:lpstr>Public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Public Workshop: Trip &amp; Equipment Grant Allocation Methodology</dc:title>
  <dc:creator>David</dc:creator>
  <cp:lastModifiedBy>Casey Perkins</cp:lastModifiedBy>
  <cp:revision>21</cp:revision>
  <dcterms:created xsi:type="dcterms:W3CDTF">2020-08-07T01:37:43Z</dcterms:created>
  <dcterms:modified xsi:type="dcterms:W3CDTF">2020-08-07T08:53:18Z</dcterms:modified>
</cp:coreProperties>
</file>